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3"/>
  </p:handoutMasterIdLst>
  <p:sldIdLst>
    <p:sldId id="256" r:id="rId2"/>
    <p:sldId id="292" r:id="rId3"/>
    <p:sldId id="275" r:id="rId4"/>
    <p:sldId id="299" r:id="rId5"/>
    <p:sldId id="284" r:id="rId6"/>
    <p:sldId id="257" r:id="rId7"/>
    <p:sldId id="301" r:id="rId8"/>
    <p:sldId id="280" r:id="rId9"/>
    <p:sldId id="283" r:id="rId10"/>
    <p:sldId id="282" r:id="rId11"/>
    <p:sldId id="293" r:id="rId12"/>
    <p:sldId id="258" r:id="rId13"/>
    <p:sldId id="279" r:id="rId14"/>
    <p:sldId id="285" r:id="rId15"/>
    <p:sldId id="281" r:id="rId16"/>
    <p:sldId id="259" r:id="rId17"/>
    <p:sldId id="294" r:id="rId18"/>
    <p:sldId id="262" r:id="rId19"/>
    <p:sldId id="289" r:id="rId20"/>
    <p:sldId id="263" r:id="rId21"/>
    <p:sldId id="260" r:id="rId22"/>
    <p:sldId id="264" r:id="rId23"/>
    <p:sldId id="300" r:id="rId24"/>
    <p:sldId id="265" r:id="rId25"/>
    <p:sldId id="295" r:id="rId26"/>
    <p:sldId id="268" r:id="rId27"/>
    <p:sldId id="271" r:id="rId28"/>
    <p:sldId id="269" r:id="rId29"/>
    <p:sldId id="297" r:id="rId30"/>
    <p:sldId id="286" r:id="rId31"/>
    <p:sldId id="267" r:id="rId32"/>
    <p:sldId id="272" r:id="rId33"/>
    <p:sldId id="287" r:id="rId34"/>
    <p:sldId id="288" r:id="rId35"/>
    <p:sldId id="296" r:id="rId36"/>
    <p:sldId id="273" r:id="rId37"/>
    <p:sldId id="291" r:id="rId38"/>
    <p:sldId id="274" r:id="rId39"/>
    <p:sldId id="278" r:id="rId40"/>
    <p:sldId id="298" r:id="rId41"/>
    <p:sldId id="290" r:id="rId42"/>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utreach" initials="O"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33" autoAdjust="0"/>
    <p:restoredTop sz="94660"/>
  </p:normalViewPr>
  <p:slideViewPr>
    <p:cSldViewPr snapToGrid="0">
      <p:cViewPr varScale="1">
        <p:scale>
          <a:sx n="86" d="100"/>
          <a:sy n="86" d="100"/>
        </p:scale>
        <p:origin x="63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02299" cy="351737"/>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5231640" y="2"/>
            <a:ext cx="4002299" cy="351737"/>
          </a:xfrm>
          <a:prstGeom prst="rect">
            <a:avLst/>
          </a:prstGeom>
        </p:spPr>
        <p:txBody>
          <a:bodyPr vert="horz" lIns="92830" tIns="46415" rIns="92830" bIns="46415" rtlCol="0"/>
          <a:lstStyle>
            <a:lvl1pPr algn="r">
              <a:defRPr sz="1200"/>
            </a:lvl1pPr>
          </a:lstStyle>
          <a:p>
            <a:fld id="{571C1CE2-F342-4F45-BA7D-4865C733509A}" type="datetimeFigureOut">
              <a:rPr lang="en-US" smtClean="0"/>
              <a:t>2/8/2021</a:t>
            </a:fld>
            <a:endParaRPr lang="en-US"/>
          </a:p>
        </p:txBody>
      </p:sp>
      <p:sp>
        <p:nvSpPr>
          <p:cNvPr id="4" name="Footer Placeholder 3"/>
          <p:cNvSpPr>
            <a:spLocks noGrp="1"/>
          </p:cNvSpPr>
          <p:nvPr>
            <p:ph type="ftr" sz="quarter" idx="2"/>
          </p:nvPr>
        </p:nvSpPr>
        <p:spPr>
          <a:xfrm>
            <a:off x="0" y="6658664"/>
            <a:ext cx="4002299" cy="351736"/>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5231640" y="6658664"/>
            <a:ext cx="4002299" cy="351736"/>
          </a:xfrm>
          <a:prstGeom prst="rect">
            <a:avLst/>
          </a:prstGeom>
        </p:spPr>
        <p:txBody>
          <a:bodyPr vert="horz" lIns="92830" tIns="46415" rIns="92830" bIns="46415" rtlCol="0" anchor="b"/>
          <a:lstStyle>
            <a:lvl1pPr algn="r">
              <a:defRPr sz="1200"/>
            </a:lvl1pPr>
          </a:lstStyle>
          <a:p>
            <a:fld id="{477FF0DF-4761-4BE5-8550-CB79089D59E6}" type="slidenum">
              <a:rPr lang="en-US" smtClean="0"/>
              <a:t>‹#›</a:t>
            </a:fld>
            <a:endParaRPr lang="en-US"/>
          </a:p>
        </p:txBody>
      </p:sp>
    </p:spTree>
    <p:extLst>
      <p:ext uri="{BB962C8B-B14F-4D97-AF65-F5344CB8AC3E}">
        <p14:creationId xmlns:p14="http://schemas.microsoft.com/office/powerpoint/2010/main" val="27719821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749A58-08E4-4566-B508-69B6E7AE9249}"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293079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49A58-08E4-4566-B508-69B6E7AE9249}"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222506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49A58-08E4-4566-B508-69B6E7AE9249}"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309848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49A58-08E4-4566-B508-69B6E7AE9249}"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238500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749A58-08E4-4566-B508-69B6E7AE9249}"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1238774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749A58-08E4-4566-B508-69B6E7AE9249}" type="datetimeFigureOut">
              <a:rPr lang="en-US" smtClean="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380900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749A58-08E4-4566-B508-69B6E7AE9249}" type="datetimeFigureOut">
              <a:rPr lang="en-US" smtClean="0"/>
              <a:t>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3107845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749A58-08E4-4566-B508-69B6E7AE9249}" type="datetimeFigureOut">
              <a:rPr lang="en-US" smtClean="0"/>
              <a:t>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1524082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49A58-08E4-4566-B508-69B6E7AE9249}" type="datetimeFigureOut">
              <a:rPr lang="en-US" smtClean="0"/>
              <a:t>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278898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749A58-08E4-4566-B508-69B6E7AE9249}" type="datetimeFigureOut">
              <a:rPr lang="en-US" smtClean="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41875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749A58-08E4-4566-B508-69B6E7AE9249}" type="datetimeFigureOut">
              <a:rPr lang="en-US" smtClean="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A121C-6AA2-4557-94E2-8C75B31E7AF5}" type="slidenum">
              <a:rPr lang="en-US" smtClean="0"/>
              <a:t>‹#›</a:t>
            </a:fld>
            <a:endParaRPr lang="en-US"/>
          </a:p>
        </p:txBody>
      </p:sp>
    </p:spTree>
    <p:extLst>
      <p:ext uri="{BB962C8B-B14F-4D97-AF65-F5344CB8AC3E}">
        <p14:creationId xmlns:p14="http://schemas.microsoft.com/office/powerpoint/2010/main" val="187970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49A58-08E4-4566-B508-69B6E7AE9249}" type="datetimeFigureOut">
              <a:rPr lang="en-US" smtClean="0"/>
              <a:t>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A121C-6AA2-4557-94E2-8C75B31E7AF5}" type="slidenum">
              <a:rPr lang="en-US" smtClean="0"/>
              <a:t>‹#›</a:t>
            </a:fld>
            <a:endParaRPr lang="en-US"/>
          </a:p>
        </p:txBody>
      </p:sp>
    </p:spTree>
    <p:extLst>
      <p:ext uri="{BB962C8B-B14F-4D97-AF65-F5344CB8AC3E}">
        <p14:creationId xmlns:p14="http://schemas.microsoft.com/office/powerpoint/2010/main" val="4240962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www.emr.gov.yk.ca/aam/pdf/201311_factsheet_aam_remediationprocess.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image" Target="../media/image33.png"/><Relationship Id="rId2" Type="http://schemas.openxmlformats.org/officeDocument/2006/relationships/hyperlink" Target="about:blank"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emr.gov.yk.ca/aam/about_abandoned_mines.html"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10.jpg"/><Relationship Id="rId4" Type="http://schemas.openxmlformats.org/officeDocument/2006/relationships/image" Target="../media/image9.jpg"/></Relationships>
</file>

<file path=ppt/slides/_rels/slide4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421821"/>
          </a:xfrm>
          <a:prstGeom prst="rect">
            <a:avLst/>
          </a:prstGeom>
        </p:spPr>
      </p:pic>
      <p:sp>
        <p:nvSpPr>
          <p:cNvPr id="3" name="Subtitle 2"/>
          <p:cNvSpPr>
            <a:spLocks noGrp="1"/>
          </p:cNvSpPr>
          <p:nvPr>
            <p:ph type="subTitle" idx="1"/>
          </p:nvPr>
        </p:nvSpPr>
        <p:spPr>
          <a:xfrm>
            <a:off x="0" y="6074837"/>
            <a:ext cx="9144000" cy="783163"/>
          </a:xfrm>
        </p:spPr>
        <p:txBody>
          <a:bodyPr>
            <a:normAutofit lnSpcReduction="10000"/>
          </a:bodyPr>
          <a:lstStyle/>
          <a:p>
            <a:pPr algn="l"/>
            <a:endParaRPr lang="en-US" sz="2200" dirty="0"/>
          </a:p>
          <a:p>
            <a:pPr algn="l"/>
            <a:r>
              <a:rPr lang="en-US" sz="2200" dirty="0"/>
              <a:t>March 2020, Yukon College</a:t>
            </a:r>
          </a:p>
        </p:txBody>
      </p:sp>
      <p:pic>
        <p:nvPicPr>
          <p:cNvPr id="4" name="Picture 1"/>
          <p:cNvPicPr>
            <a:picLocks noChangeAspect="1"/>
          </p:cNvPicPr>
          <p:nvPr/>
        </p:nvPicPr>
        <p:blipFill>
          <a:blip r:embed="rId3"/>
          <a:srcRect/>
          <a:stretch>
            <a:fillRect/>
          </a:stretch>
        </p:blipFill>
        <p:spPr bwMode="auto">
          <a:xfrm>
            <a:off x="9274743" y="5972694"/>
            <a:ext cx="2917257" cy="885306"/>
          </a:xfrm>
          <a:prstGeom prst="rect">
            <a:avLst/>
          </a:prstGeom>
          <a:noFill/>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424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Mine sites of note (but not abandoned)	</a:t>
            </a:r>
          </a:p>
        </p:txBody>
      </p:sp>
      <p:sp>
        <p:nvSpPr>
          <p:cNvPr id="3" name="Content Placeholder 2"/>
          <p:cNvSpPr>
            <a:spLocks noGrp="1"/>
          </p:cNvSpPr>
          <p:nvPr>
            <p:ph idx="1"/>
          </p:nvPr>
        </p:nvSpPr>
        <p:spPr/>
        <p:txBody>
          <a:bodyPr/>
          <a:lstStyle/>
          <a:p>
            <a:r>
              <a:rPr lang="en-US" dirty="0"/>
              <a:t>Whitehorse Copper</a:t>
            </a:r>
          </a:p>
          <a:p>
            <a:r>
              <a:rPr lang="en-US" dirty="0"/>
              <a:t>Brewery Creek</a:t>
            </a:r>
          </a:p>
          <a:p>
            <a:r>
              <a:rPr lang="en-US" dirty="0"/>
              <a:t>Sa Dena </a:t>
            </a:r>
            <a:r>
              <a:rPr lang="en-US" dirty="0" err="1"/>
              <a:t>Hes</a:t>
            </a:r>
            <a:endParaRPr lang="en-US" dirty="0"/>
          </a:p>
          <a:p>
            <a:r>
              <a:rPr lang="en-US" dirty="0"/>
              <a:t>Tom </a:t>
            </a:r>
            <a:r>
              <a:rPr lang="en-US" dirty="0" err="1"/>
              <a:t>Adit</a:t>
            </a: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69788">
            <a:off x="5750949" y="1860948"/>
            <a:ext cx="5297941" cy="2034083"/>
          </a:xfrm>
          <a:prstGeom prst="rect">
            <a:avLst/>
          </a:prstGeom>
          <a:ln w="3175">
            <a:noFill/>
          </a:ln>
        </p:spPr>
      </p:pic>
      <p:pic>
        <p:nvPicPr>
          <p:cNvPr id="5" name="Picture 4"/>
          <p:cNvPicPr>
            <a:picLocks noChangeAspect="1"/>
          </p:cNvPicPr>
          <p:nvPr/>
        </p:nvPicPr>
        <p:blipFill>
          <a:blip r:embed="rId3"/>
          <a:stretch>
            <a:fillRect/>
          </a:stretch>
        </p:blipFill>
        <p:spPr>
          <a:xfrm rot="20426854">
            <a:off x="2999041" y="3433881"/>
            <a:ext cx="3811704" cy="2842006"/>
          </a:xfrm>
          <a:prstGeom prst="rect">
            <a:avLst/>
          </a:prstGeom>
          <a:ln>
            <a:noFill/>
          </a:ln>
        </p:spPr>
      </p:pic>
      <p:sp>
        <p:nvSpPr>
          <p:cNvPr id="7"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is an abandoned mine?</a:t>
            </a:r>
          </a:p>
        </p:txBody>
      </p:sp>
      <p:pic>
        <p:nvPicPr>
          <p:cNvPr id="6" name="Picture 5"/>
          <p:cNvPicPr>
            <a:picLocks noChangeAspect="1"/>
          </p:cNvPicPr>
          <p:nvPr/>
        </p:nvPicPr>
        <p:blipFill>
          <a:blip r:embed="rId4"/>
          <a:stretch>
            <a:fillRect/>
          </a:stretch>
        </p:blipFill>
        <p:spPr>
          <a:xfrm rot="1194171">
            <a:off x="6930583" y="4170850"/>
            <a:ext cx="2932098" cy="2228394"/>
          </a:xfrm>
          <a:prstGeom prst="rect">
            <a:avLst/>
          </a:prstGeom>
          <a:ln>
            <a:noFill/>
          </a:ln>
        </p:spPr>
      </p:pic>
    </p:spTree>
    <p:extLst>
      <p:ext uri="{BB962C8B-B14F-4D97-AF65-F5344CB8AC3E}">
        <p14:creationId xmlns:p14="http://schemas.microsoft.com/office/powerpoint/2010/main" val="73538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Topics for tonight</a:t>
            </a:r>
          </a:p>
        </p:txBody>
      </p:sp>
      <p:sp>
        <p:nvSpPr>
          <p:cNvPr id="3" name="Content Placeholder 2"/>
          <p:cNvSpPr>
            <a:spLocks noGrp="1"/>
          </p:cNvSpPr>
          <p:nvPr>
            <p:ph idx="1"/>
          </p:nvPr>
        </p:nvSpPr>
        <p:spPr/>
        <p:txBody>
          <a:bodyPr/>
          <a:lstStyle/>
          <a:p>
            <a:r>
              <a:rPr lang="en-US" dirty="0"/>
              <a:t>About the Yukon Conservation Society</a:t>
            </a:r>
          </a:p>
          <a:p>
            <a:r>
              <a:rPr lang="en-US" dirty="0"/>
              <a:t>What is an abandoned mine?</a:t>
            </a:r>
          </a:p>
          <a:p>
            <a:r>
              <a:rPr lang="en-US" dirty="0">
                <a:solidFill>
                  <a:schemeClr val="accent2"/>
                </a:solidFill>
              </a:rPr>
              <a:t>What has to be done to abandoned mines?</a:t>
            </a:r>
          </a:p>
          <a:p>
            <a:r>
              <a:rPr lang="en-US" dirty="0"/>
              <a:t>Financial shenanigans – sending in the accountants</a:t>
            </a:r>
          </a:p>
          <a:p>
            <a:r>
              <a:rPr lang="en-US" dirty="0"/>
              <a:t>Government steps up to shoulder the burden</a:t>
            </a:r>
          </a:p>
          <a:p>
            <a:r>
              <a:rPr lang="en-US" dirty="0"/>
              <a:t>Financial security</a:t>
            </a:r>
          </a:p>
          <a:p>
            <a:r>
              <a:rPr lang="en-US" dirty="0"/>
              <a:t>What is to be done</a:t>
            </a:r>
          </a:p>
          <a:p>
            <a:endParaRPr lang="en-US" dirty="0"/>
          </a:p>
        </p:txBody>
      </p:sp>
    </p:spTree>
    <p:extLst>
      <p:ext uri="{BB962C8B-B14F-4D97-AF65-F5344CB8AC3E}">
        <p14:creationId xmlns:p14="http://schemas.microsoft.com/office/powerpoint/2010/main" val="2552155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Abandoned mines need…</a:t>
            </a:r>
          </a:p>
        </p:txBody>
      </p:sp>
      <p:sp>
        <p:nvSpPr>
          <p:cNvPr id="3" name="Content Placeholder 2"/>
          <p:cNvSpPr>
            <a:spLocks noGrp="1"/>
          </p:cNvSpPr>
          <p:nvPr>
            <p:ph idx="1"/>
          </p:nvPr>
        </p:nvSpPr>
        <p:spPr>
          <a:xfrm>
            <a:off x="838200" y="1825625"/>
            <a:ext cx="5597324" cy="4351338"/>
          </a:xfrm>
        </p:spPr>
        <p:txBody>
          <a:bodyPr>
            <a:normAutofit/>
          </a:bodyPr>
          <a:lstStyle/>
          <a:p>
            <a:r>
              <a:rPr lang="en-US" sz="2600" b="1" dirty="0"/>
              <a:t>Care and Maintenance: </a:t>
            </a:r>
            <a:r>
              <a:rPr lang="en-US" sz="2600" dirty="0"/>
              <a:t>Ongoing activities such as site inspections, water monitoring and treatment, site safety and security to protect human health, safety and the environment. </a:t>
            </a:r>
          </a:p>
          <a:p>
            <a:r>
              <a:rPr lang="en-US" sz="2600" b="1" dirty="0"/>
              <a:t>Remediation: </a:t>
            </a:r>
            <a:r>
              <a:rPr lang="en-US" sz="2600" dirty="0"/>
              <a:t>Treating or removing contaminants from a site for the protection of human health and the environment. </a:t>
            </a:r>
          </a:p>
          <a:p>
            <a:pPr lvl="2"/>
            <a:r>
              <a:rPr lang="en-US" sz="1600" dirty="0">
                <a:hlinkClick r:id="rId2"/>
              </a:rPr>
              <a:t>http://www.emr.gov.yk.ca/aam/pdf/201311_factsheet_aam_remediationprocess.pdf</a:t>
            </a:r>
            <a:endParaRPr lang="en-US" sz="1600" dirty="0"/>
          </a:p>
          <a:p>
            <a:endParaRPr lang="en-US" sz="2600" dirty="0"/>
          </a:p>
        </p:txBody>
      </p:sp>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has to be done to abandoned mines?</a:t>
            </a:r>
          </a:p>
        </p:txBody>
      </p:sp>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9640"/>
          <a:stretch/>
        </p:blipFill>
        <p:spPr>
          <a:xfrm>
            <a:off x="6611316" y="1401488"/>
            <a:ext cx="5061856" cy="5001541"/>
          </a:xfrm>
          <a:prstGeom prst="rect">
            <a:avLst/>
          </a:prstGeom>
        </p:spPr>
      </p:pic>
    </p:spTree>
    <p:extLst>
      <p:ext uri="{BB962C8B-B14F-4D97-AF65-F5344CB8AC3E}">
        <p14:creationId xmlns:p14="http://schemas.microsoft.com/office/powerpoint/2010/main" val="25913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Mine closure isn’t necessarily abandonment</a:t>
            </a:r>
          </a:p>
        </p:txBody>
      </p:sp>
      <p:sp>
        <p:nvSpPr>
          <p:cNvPr id="5" name="Rectangle 4"/>
          <p:cNvSpPr/>
          <p:nvPr/>
        </p:nvSpPr>
        <p:spPr>
          <a:xfrm>
            <a:off x="838200" y="1745116"/>
            <a:ext cx="10400818" cy="1569660"/>
          </a:xfrm>
          <a:prstGeom prst="rect">
            <a:avLst/>
          </a:prstGeom>
        </p:spPr>
        <p:txBody>
          <a:bodyPr wrap="square">
            <a:spAutoFit/>
          </a:bodyPr>
          <a:lstStyle/>
          <a:p>
            <a:r>
              <a:rPr lang="en-US" sz="2400" dirty="0"/>
              <a:t>Mine closure is a term used by the mining industry to describe a period of time when the extracting activities at a mine site have ceased but the final decommissioning of site infrastructure and reclamation of disturbed areas has not been completed. </a:t>
            </a:r>
            <a:r>
              <a:rPr lang="en-US" sz="1600" dirty="0">
                <a:hlinkClick r:id="rId2"/>
              </a:rPr>
              <a:t>http://www.emr.gov.yk.ca/aam/remediation_planning.html</a:t>
            </a:r>
            <a:r>
              <a:rPr lang="en-US" sz="1600" dirty="0"/>
              <a:t>  </a:t>
            </a:r>
          </a:p>
        </p:txBody>
      </p:sp>
      <p:sp>
        <p:nvSpPr>
          <p:cNvPr id="8" name="Content Placeholder 2"/>
          <p:cNvSpPr txBox="1">
            <a:spLocks/>
          </p:cNvSpPr>
          <p:nvPr/>
        </p:nvSpPr>
        <p:spPr>
          <a:xfrm>
            <a:off x="8120895" y="6540526"/>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has to be done to abandoned mines?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32417"/>
          <a:stretch/>
        </p:blipFill>
        <p:spPr>
          <a:xfrm>
            <a:off x="224742" y="3570249"/>
            <a:ext cx="5744546" cy="297027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34417"/>
          <a:stretch/>
        </p:blipFill>
        <p:spPr>
          <a:xfrm>
            <a:off x="6038609" y="3413809"/>
            <a:ext cx="5906464" cy="3126718"/>
          </a:xfrm>
          <a:prstGeom prst="rect">
            <a:avLst/>
          </a:prstGeom>
        </p:spPr>
      </p:pic>
    </p:spTree>
    <p:extLst>
      <p:ext uri="{BB962C8B-B14F-4D97-AF65-F5344CB8AC3E}">
        <p14:creationId xmlns:p14="http://schemas.microsoft.com/office/powerpoint/2010/main" val="422404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872" y="552905"/>
            <a:ext cx="10515600" cy="745218"/>
          </a:xfrm>
        </p:spPr>
        <p:txBody>
          <a:bodyPr/>
          <a:lstStyle/>
          <a:p>
            <a:pPr algn="ctr"/>
            <a:r>
              <a:rPr lang="en-US" dirty="0"/>
              <a:t>Temporary closure</a:t>
            </a:r>
          </a:p>
        </p:txBody>
      </p:sp>
      <p:sp>
        <p:nvSpPr>
          <p:cNvPr id="3" name="Content Placeholder 2"/>
          <p:cNvSpPr>
            <a:spLocks noGrp="1"/>
          </p:cNvSpPr>
          <p:nvPr>
            <p:ph idx="1"/>
          </p:nvPr>
        </p:nvSpPr>
        <p:spPr>
          <a:xfrm>
            <a:off x="813707" y="1640568"/>
            <a:ext cx="10515600" cy="4351338"/>
          </a:xfrm>
        </p:spPr>
        <p:txBody>
          <a:bodyPr>
            <a:noAutofit/>
          </a:bodyPr>
          <a:lstStyle/>
          <a:p>
            <a:r>
              <a:rPr lang="en-US" sz="2400" dirty="0"/>
              <a:t>Closure in which mining-related activities cease with the intent of resuming activities in the near future.</a:t>
            </a:r>
          </a:p>
          <a:p>
            <a:r>
              <a:rPr lang="en-US" sz="2400" dirty="0"/>
              <a:t>May be planned or unplanned and could arise from a variety of circumstances including financial challenges, design failures, extreme climatic conditions, etc. </a:t>
            </a:r>
          </a:p>
          <a:p>
            <a:r>
              <a:rPr lang="en-US" sz="2400" dirty="0"/>
              <a:t>Temporary closures may last for weeks, or could extend for years. Maximum durations of temporary closure periods are frequently defined in QMLs and WLs.</a:t>
            </a:r>
          </a:p>
          <a:p>
            <a:r>
              <a:rPr lang="en-US" sz="2400" b="1" dirty="0"/>
              <a:t>Permanent closure </a:t>
            </a:r>
            <a:r>
              <a:rPr lang="en-US" sz="2400" dirty="0"/>
              <a:t>is a closure in which there is no intent to resume mining activities at the site and the mine project proceeds to remediation – ideally. </a:t>
            </a:r>
          </a:p>
          <a:p>
            <a:pPr lvl="1"/>
            <a:r>
              <a:rPr lang="en-US" sz="1600" dirty="0">
                <a:hlinkClick r:id="rId2"/>
              </a:rPr>
              <a:t>http://www.emr.gov.yk.ca/mining/pdf/mml_reclamation_closure_planning_quartz_mining_projects_aug2013.pdf</a:t>
            </a:r>
            <a:r>
              <a:rPr lang="en-US" sz="1600" dirty="0"/>
              <a:t> </a:t>
            </a:r>
          </a:p>
        </p:txBody>
      </p:sp>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has to be done to abandoned mines?</a:t>
            </a:r>
          </a:p>
        </p:txBody>
      </p:sp>
    </p:spTree>
    <p:extLst>
      <p:ext uri="{BB962C8B-B14F-4D97-AF65-F5344CB8AC3E}">
        <p14:creationId xmlns:p14="http://schemas.microsoft.com/office/powerpoint/2010/main" val="978238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Temporary closures in the Yukon</a:t>
            </a:r>
          </a:p>
        </p:txBody>
      </p:sp>
      <p:sp>
        <p:nvSpPr>
          <p:cNvPr id="3" name="Content Placeholder 2"/>
          <p:cNvSpPr>
            <a:spLocks noGrp="1"/>
          </p:cNvSpPr>
          <p:nvPr>
            <p:ph idx="1"/>
          </p:nvPr>
        </p:nvSpPr>
        <p:spPr/>
        <p:txBody>
          <a:bodyPr/>
          <a:lstStyle/>
          <a:p>
            <a:r>
              <a:rPr lang="en-US" dirty="0"/>
              <a:t>Wolverine Mine</a:t>
            </a:r>
          </a:p>
          <a:p>
            <a:r>
              <a:rPr lang="en-US" dirty="0"/>
              <a:t>Minto Mine</a:t>
            </a:r>
          </a:p>
          <a:p>
            <a:pPr marL="0"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07" y="3084388"/>
            <a:ext cx="6271160" cy="34108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113" y="1658538"/>
            <a:ext cx="6627360" cy="2422047"/>
          </a:xfrm>
          <a:prstGeom prst="rect">
            <a:avLst/>
          </a:prstGeom>
        </p:spPr>
      </p:pic>
      <p:sp>
        <p:nvSpPr>
          <p:cNvPr id="7"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has to be done to abandoned mines?</a:t>
            </a:r>
          </a:p>
        </p:txBody>
      </p:sp>
    </p:spTree>
    <p:extLst>
      <p:ext uri="{BB962C8B-B14F-4D97-AF65-F5344CB8AC3E}">
        <p14:creationId xmlns:p14="http://schemas.microsoft.com/office/powerpoint/2010/main" val="1731059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Remediation vs. reclamation</a:t>
            </a:r>
          </a:p>
        </p:txBody>
      </p:sp>
      <p:sp>
        <p:nvSpPr>
          <p:cNvPr id="3" name="Content Placeholder 2"/>
          <p:cNvSpPr>
            <a:spLocks noGrp="1"/>
          </p:cNvSpPr>
          <p:nvPr>
            <p:ph idx="1"/>
          </p:nvPr>
        </p:nvSpPr>
        <p:spPr/>
        <p:txBody>
          <a:bodyPr>
            <a:normAutofit/>
          </a:bodyPr>
          <a:lstStyle/>
          <a:p>
            <a:r>
              <a:rPr lang="en-US" b="1" dirty="0"/>
              <a:t>Remediation: </a:t>
            </a:r>
            <a:r>
              <a:rPr lang="en-US" dirty="0"/>
              <a:t>Treating or removing contaminants from a site for the protection of human health and the environment. </a:t>
            </a:r>
          </a:p>
          <a:p>
            <a:pPr lvl="3"/>
            <a:r>
              <a:rPr lang="en-US" sz="1600" dirty="0">
                <a:hlinkClick r:id="rId2"/>
              </a:rPr>
              <a:t>http://www.emr.gov.yk.ca/aam/pdf/201311_factsheet_aam_remediationprocess.pdf</a:t>
            </a:r>
            <a:endParaRPr lang="en-US" sz="1600" dirty="0"/>
          </a:p>
          <a:p>
            <a:r>
              <a:rPr lang="en-US" b="1" dirty="0"/>
              <a:t>Reclamation:</a:t>
            </a:r>
            <a:r>
              <a:rPr lang="en-US" dirty="0"/>
              <a:t> A term used by the mining industry to describe the process of restoring land that has been mined to a natural or economically usable purpose once mining activities have ceased on the site.</a:t>
            </a:r>
          </a:p>
          <a:p>
            <a:pPr lvl="3"/>
            <a:r>
              <a:rPr lang="en-US" sz="1600" dirty="0">
                <a:hlinkClick r:id="rId3"/>
              </a:rPr>
              <a:t>http://www.emr.gov.yk.ca/aam/remediation_planning.html</a:t>
            </a:r>
            <a:endParaRPr lang="en-US" sz="1600" dirty="0"/>
          </a:p>
        </p:txBody>
      </p:sp>
      <p:sp>
        <p:nvSpPr>
          <p:cNvPr id="4"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has to be done to abandoned mines?</a:t>
            </a:r>
          </a:p>
        </p:txBody>
      </p:sp>
    </p:spTree>
    <p:extLst>
      <p:ext uri="{BB962C8B-B14F-4D97-AF65-F5344CB8AC3E}">
        <p14:creationId xmlns:p14="http://schemas.microsoft.com/office/powerpoint/2010/main" val="90910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Topics for tonight</a:t>
            </a:r>
          </a:p>
        </p:txBody>
      </p:sp>
      <p:sp>
        <p:nvSpPr>
          <p:cNvPr id="3" name="Content Placeholder 2"/>
          <p:cNvSpPr>
            <a:spLocks noGrp="1"/>
          </p:cNvSpPr>
          <p:nvPr>
            <p:ph idx="1"/>
          </p:nvPr>
        </p:nvSpPr>
        <p:spPr/>
        <p:txBody>
          <a:bodyPr/>
          <a:lstStyle/>
          <a:p>
            <a:r>
              <a:rPr lang="en-US" dirty="0"/>
              <a:t>About the Yukon Conservation Society</a:t>
            </a:r>
          </a:p>
          <a:p>
            <a:r>
              <a:rPr lang="en-US" dirty="0"/>
              <a:t>What is an abandoned mine?</a:t>
            </a:r>
          </a:p>
          <a:p>
            <a:r>
              <a:rPr lang="en-US" dirty="0"/>
              <a:t>What has to be done to abandoned mines?</a:t>
            </a:r>
          </a:p>
          <a:p>
            <a:r>
              <a:rPr lang="en-US" dirty="0">
                <a:solidFill>
                  <a:schemeClr val="accent2"/>
                </a:solidFill>
              </a:rPr>
              <a:t>Financial shenanigans – sending in the accountants</a:t>
            </a:r>
          </a:p>
          <a:p>
            <a:r>
              <a:rPr lang="en-US" dirty="0"/>
              <a:t>Government steps up to shoulder the burden</a:t>
            </a:r>
          </a:p>
          <a:p>
            <a:r>
              <a:rPr lang="en-US" dirty="0"/>
              <a:t>Financial security</a:t>
            </a:r>
          </a:p>
          <a:p>
            <a:r>
              <a:rPr lang="en-US" dirty="0"/>
              <a:t>What is to be done</a:t>
            </a:r>
          </a:p>
          <a:p>
            <a:endParaRPr lang="en-US" dirty="0"/>
          </a:p>
        </p:txBody>
      </p:sp>
    </p:spTree>
    <p:extLst>
      <p:ext uri="{BB962C8B-B14F-4D97-AF65-F5344CB8AC3E}">
        <p14:creationId xmlns:p14="http://schemas.microsoft.com/office/powerpoint/2010/main" val="3512951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35" y="223272"/>
            <a:ext cx="10515600" cy="1325563"/>
          </a:xfrm>
        </p:spPr>
        <p:txBody>
          <a:bodyPr/>
          <a:lstStyle/>
          <a:p>
            <a:pPr algn="ctr"/>
            <a:r>
              <a:rPr lang="en-US" dirty="0"/>
              <a:t>Mining companies:</a:t>
            </a:r>
            <a:br>
              <a:rPr lang="en-US" dirty="0"/>
            </a:br>
            <a:r>
              <a:rPr lang="en-US" dirty="0"/>
              <a:t>Privatizing profits, socializing risks</a:t>
            </a:r>
          </a:p>
        </p:txBody>
      </p:sp>
      <p:sp>
        <p:nvSpPr>
          <p:cNvPr id="4" name="Content Placeholder 3"/>
          <p:cNvSpPr>
            <a:spLocks noGrp="1"/>
          </p:cNvSpPr>
          <p:nvPr>
            <p:ph idx="1"/>
          </p:nvPr>
        </p:nvSpPr>
        <p:spPr>
          <a:xfrm>
            <a:off x="828675" y="1901825"/>
            <a:ext cx="10515600" cy="4351338"/>
          </a:xfrm>
        </p:spPr>
        <p:txBody>
          <a:bodyPr/>
          <a:lstStyle/>
          <a:p>
            <a:pPr marL="0" indent="0">
              <a:buNone/>
            </a:pPr>
            <a:r>
              <a:rPr lang="en-US" dirty="0"/>
              <a:t>A </a:t>
            </a:r>
            <a:r>
              <a:rPr lang="en-US" b="1" dirty="0"/>
              <a:t>company</a:t>
            </a:r>
            <a:r>
              <a:rPr lang="en-US" dirty="0"/>
              <a:t> is a legal entity which permits a group of people (</a:t>
            </a:r>
            <a:r>
              <a:rPr lang="en-US" b="1" dirty="0"/>
              <a:t>shareholders</a:t>
            </a:r>
            <a:r>
              <a:rPr lang="en-US" dirty="0"/>
              <a:t>) to apply to the government for an independent organization to be created, which can pursue set objectives and is empowered with legal rights usually reserved for individuals, such as to sue and be sued, own property, hire employees or loan and borrow money.   </a:t>
            </a:r>
          </a:p>
          <a:p>
            <a:pPr marL="0" indent="0">
              <a:buNone/>
            </a:pPr>
            <a:r>
              <a:rPr lang="en-US" dirty="0"/>
              <a:t>The primary </a:t>
            </a:r>
            <a:r>
              <a:rPr lang="en-US" b="1" dirty="0"/>
              <a:t>advantage</a:t>
            </a:r>
            <a:r>
              <a:rPr lang="en-US" dirty="0"/>
              <a:t> is that it provides the shareholders with a right to participate in the profits </a:t>
            </a:r>
            <a:r>
              <a:rPr lang="en-US" b="1" dirty="0"/>
              <a:t>without any personal liability</a:t>
            </a:r>
            <a:r>
              <a:rPr lang="en-US" dirty="0"/>
              <a:t>.</a:t>
            </a:r>
          </a:p>
        </p:txBody>
      </p:sp>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shenanigans</a:t>
            </a:r>
          </a:p>
        </p:txBody>
      </p:sp>
    </p:spTree>
    <p:extLst>
      <p:ext uri="{BB962C8B-B14F-4D97-AF65-F5344CB8AC3E}">
        <p14:creationId xmlns:p14="http://schemas.microsoft.com/office/powerpoint/2010/main" val="3631876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71" y="100807"/>
            <a:ext cx="10515600" cy="1325563"/>
          </a:xfrm>
        </p:spPr>
        <p:txBody>
          <a:bodyPr/>
          <a:lstStyle/>
          <a:p>
            <a:pPr algn="ctr"/>
            <a:r>
              <a:rPr lang="en-US" dirty="0"/>
              <a:t>When mining companies can’t pay the bills</a:t>
            </a:r>
          </a:p>
        </p:txBody>
      </p:sp>
      <p:sp>
        <p:nvSpPr>
          <p:cNvPr id="3" name="Content Placeholder 2"/>
          <p:cNvSpPr>
            <a:spLocks noGrp="1"/>
          </p:cNvSpPr>
          <p:nvPr>
            <p:ph idx="1"/>
          </p:nvPr>
        </p:nvSpPr>
        <p:spPr>
          <a:xfrm>
            <a:off x="707571" y="1305821"/>
            <a:ext cx="10755086" cy="2818504"/>
          </a:xfrm>
        </p:spPr>
        <p:txBody>
          <a:bodyPr>
            <a:normAutofit/>
          </a:bodyPr>
          <a:lstStyle/>
          <a:p>
            <a:r>
              <a:rPr lang="en-US" dirty="0"/>
              <a:t>When companies get into serious financial trouble and cannot pay their debts, they have three possible remedies:</a:t>
            </a:r>
          </a:p>
          <a:p>
            <a:pPr lvl="1"/>
            <a:r>
              <a:rPr lang="en-US" dirty="0"/>
              <a:t>Selling the company to another company; </a:t>
            </a:r>
          </a:p>
          <a:p>
            <a:pPr lvl="1"/>
            <a:r>
              <a:rPr lang="en-US" dirty="0"/>
              <a:t>Seeking to “restructure” under the Companies’ Creditors Arrangement Act; </a:t>
            </a:r>
          </a:p>
          <a:p>
            <a:pPr lvl="1"/>
            <a:r>
              <a:rPr lang="en-US" dirty="0"/>
              <a:t>Going bankrupt under the Bankruptcy and Insolvency Act. </a:t>
            </a:r>
          </a:p>
          <a:p>
            <a:pPr lvl="2"/>
            <a:r>
              <a:rPr lang="en-US" sz="1600" i="1" dirty="0"/>
              <a:t>Understanding mining company bankruptcy and restructuring in Canada</a:t>
            </a:r>
            <a:r>
              <a:rPr lang="en-US" sz="1600" dirty="0"/>
              <a:t>, Joan </a:t>
            </a:r>
            <a:r>
              <a:rPr lang="en-US" sz="1600" dirty="0" err="1"/>
              <a:t>Kuyek</a:t>
            </a:r>
            <a:r>
              <a:rPr lang="en-US" sz="1600" dirty="0"/>
              <a:t> DSW</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313" y="3955641"/>
            <a:ext cx="4744812" cy="2687025"/>
          </a:xfrm>
          <a:prstGeom prst="rect">
            <a:avLst/>
          </a:prstGeom>
        </p:spPr>
      </p:pic>
      <p:sp>
        <p:nvSpPr>
          <p:cNvPr id="6"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shenanigans</a:t>
            </a:r>
          </a:p>
        </p:txBody>
      </p:sp>
    </p:spTree>
    <p:extLst>
      <p:ext uri="{BB962C8B-B14F-4D97-AF65-F5344CB8AC3E}">
        <p14:creationId xmlns:p14="http://schemas.microsoft.com/office/powerpoint/2010/main" val="4261912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Topics for today</a:t>
            </a:r>
          </a:p>
        </p:txBody>
      </p:sp>
      <p:sp>
        <p:nvSpPr>
          <p:cNvPr id="3" name="Content Placeholder 2"/>
          <p:cNvSpPr>
            <a:spLocks noGrp="1"/>
          </p:cNvSpPr>
          <p:nvPr>
            <p:ph idx="1"/>
          </p:nvPr>
        </p:nvSpPr>
        <p:spPr/>
        <p:txBody>
          <a:bodyPr/>
          <a:lstStyle/>
          <a:p>
            <a:r>
              <a:rPr lang="en-US" dirty="0">
                <a:solidFill>
                  <a:schemeClr val="accent2"/>
                </a:solidFill>
              </a:rPr>
              <a:t>About the Yukon Conservation Society</a:t>
            </a:r>
          </a:p>
          <a:p>
            <a:r>
              <a:rPr lang="en-US" dirty="0"/>
              <a:t>What is an abandoned mine?</a:t>
            </a:r>
          </a:p>
          <a:p>
            <a:r>
              <a:rPr lang="en-US" dirty="0"/>
              <a:t>What has to be done to abandoned mines?</a:t>
            </a:r>
          </a:p>
          <a:p>
            <a:r>
              <a:rPr lang="en-US" dirty="0"/>
              <a:t>Financial shenanigans</a:t>
            </a:r>
          </a:p>
          <a:p>
            <a:r>
              <a:rPr lang="en-US" dirty="0"/>
              <a:t>Government responsibilities</a:t>
            </a:r>
          </a:p>
          <a:p>
            <a:r>
              <a:rPr lang="en-US" dirty="0"/>
              <a:t>Financial security</a:t>
            </a:r>
          </a:p>
          <a:p>
            <a:r>
              <a:rPr lang="en-US" dirty="0"/>
              <a:t>Possible changes to the system</a:t>
            </a:r>
          </a:p>
          <a:p>
            <a:endParaRPr lang="en-US" dirty="0"/>
          </a:p>
        </p:txBody>
      </p:sp>
    </p:spTree>
    <p:extLst>
      <p:ext uri="{BB962C8B-B14F-4D97-AF65-F5344CB8AC3E}">
        <p14:creationId xmlns:p14="http://schemas.microsoft.com/office/powerpoint/2010/main" val="39524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Federal legislation to the rescue (for the miners)</a:t>
            </a:r>
          </a:p>
        </p:txBody>
      </p:sp>
      <p:sp>
        <p:nvSpPr>
          <p:cNvPr id="3" name="Content Placeholder 2"/>
          <p:cNvSpPr>
            <a:spLocks noGrp="1"/>
          </p:cNvSpPr>
          <p:nvPr>
            <p:ph idx="1"/>
          </p:nvPr>
        </p:nvSpPr>
        <p:spPr/>
        <p:txBody>
          <a:bodyPr>
            <a:normAutofit fontScale="85000" lnSpcReduction="10000"/>
          </a:bodyPr>
          <a:lstStyle/>
          <a:p>
            <a:r>
              <a:rPr lang="en-US" dirty="0"/>
              <a:t>The </a:t>
            </a:r>
            <a:r>
              <a:rPr lang="en-US" b="1" dirty="0"/>
              <a:t>Companies’ Creditors Arrangement Act </a:t>
            </a:r>
            <a:r>
              <a:rPr lang="en-US" dirty="0"/>
              <a:t>(CCAA) is “to facilitate compromises and arrangements between companies and their creditors”. The Act provides a method by which the company is “restructured” by way of a court-appointed “monitor” or trustee to satisfy at least 2/3 of those to whom the company owes money. Generally all creditors receive a portion of what they are owed, so that the company can continue to operate.</a:t>
            </a:r>
          </a:p>
          <a:p>
            <a:r>
              <a:rPr lang="en-US" dirty="0"/>
              <a:t>The </a:t>
            </a:r>
            <a:r>
              <a:rPr lang="en-US" b="1" dirty="0"/>
              <a:t>Bankruptcy and Insolvency Act</a:t>
            </a:r>
            <a:r>
              <a:rPr lang="en-US" dirty="0"/>
              <a:t> can be used at the same time as the CCAA but is usually involved after the CCAA process has failed. The debtor company’s assets are placed in the hands of a trustee appointed by the court. The assets and/or the company itself are sold (usually for very little) and the receipts distributed to those to whom the company owed money. This is called liquidation. This process can take a very long time to be resolved.</a:t>
            </a:r>
          </a:p>
          <a:p>
            <a:pPr lvl="1"/>
            <a:r>
              <a:rPr lang="en-US" i="1" dirty="0"/>
              <a:t>Understanding mining company bankruptcy and restructuring in Canada</a:t>
            </a:r>
            <a:r>
              <a:rPr lang="en-US" dirty="0"/>
              <a:t>, Joan </a:t>
            </a:r>
            <a:r>
              <a:rPr lang="en-US" dirty="0" err="1"/>
              <a:t>Kuyek</a:t>
            </a:r>
            <a:r>
              <a:rPr lang="en-US" dirty="0"/>
              <a:t> DSW</a:t>
            </a:r>
          </a:p>
        </p:txBody>
      </p:sp>
      <p:sp>
        <p:nvSpPr>
          <p:cNvPr id="4"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shenanigans</a:t>
            </a:r>
          </a:p>
        </p:txBody>
      </p:sp>
    </p:spTree>
    <p:extLst>
      <p:ext uri="{BB962C8B-B14F-4D97-AF65-F5344CB8AC3E}">
        <p14:creationId xmlns:p14="http://schemas.microsoft.com/office/powerpoint/2010/main" val="4017307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Who’s in charge?</a:t>
            </a:r>
          </a:p>
        </p:txBody>
      </p:sp>
      <p:sp>
        <p:nvSpPr>
          <p:cNvPr id="3" name="Content Placeholder 2"/>
          <p:cNvSpPr>
            <a:spLocks noGrp="1"/>
          </p:cNvSpPr>
          <p:nvPr>
            <p:ph idx="1"/>
          </p:nvPr>
        </p:nvSpPr>
        <p:spPr>
          <a:xfrm>
            <a:off x="838201" y="1577978"/>
            <a:ext cx="9316217" cy="3326040"/>
          </a:xfrm>
        </p:spPr>
        <p:txBody>
          <a:bodyPr/>
          <a:lstStyle/>
          <a:p>
            <a:r>
              <a:rPr lang="en-US" b="1" dirty="0"/>
              <a:t>Receivership:</a:t>
            </a:r>
            <a:r>
              <a:rPr lang="en-US" dirty="0"/>
              <a:t> A situation where a company, the receiver, is placed in a custodial position to manage the assets, property, rights and affairs of another organization.</a:t>
            </a:r>
          </a:p>
          <a:p>
            <a:pPr lvl="3"/>
            <a:r>
              <a:rPr lang="en-US" dirty="0">
                <a:hlinkClick r:id="rId2"/>
              </a:rPr>
              <a:t>http://www.emr.gov.yk.ca/aam/resources.html</a:t>
            </a:r>
            <a:endParaRPr lang="en-US" dirty="0"/>
          </a:p>
          <a:p>
            <a:r>
              <a:rPr lang="en-US" dirty="0"/>
              <a:t>Often, the company that takes over has no mining expertise. </a:t>
            </a:r>
          </a:p>
          <a:p>
            <a:endParaRPr lang="en-US" dirty="0"/>
          </a:p>
        </p:txBody>
      </p:sp>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shenanigans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7926" y="3735745"/>
            <a:ext cx="3724274" cy="279320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898" b="22787"/>
          <a:stretch/>
        </p:blipFill>
        <p:spPr>
          <a:xfrm>
            <a:off x="1285875" y="3741308"/>
            <a:ext cx="3152775" cy="2787643"/>
          </a:xfrm>
          <a:prstGeom prst="rect">
            <a:avLst/>
          </a:prstGeom>
        </p:spPr>
      </p:pic>
      <p:sp>
        <p:nvSpPr>
          <p:cNvPr id="8" name="Content Placeholder 2"/>
          <p:cNvSpPr txBox="1">
            <a:spLocks/>
          </p:cNvSpPr>
          <p:nvPr/>
        </p:nvSpPr>
        <p:spPr>
          <a:xfrm>
            <a:off x="4864893" y="5407028"/>
            <a:ext cx="1081087" cy="631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Faro Mine</a:t>
            </a:r>
          </a:p>
          <a:p>
            <a:endParaRPr lang="en-US" dirty="0"/>
          </a:p>
        </p:txBody>
      </p:sp>
    </p:spTree>
    <p:extLst>
      <p:ext uri="{BB962C8B-B14F-4D97-AF65-F5344CB8AC3E}">
        <p14:creationId xmlns:p14="http://schemas.microsoft.com/office/powerpoint/2010/main" val="1407934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Who gets paid?</a:t>
            </a:r>
          </a:p>
        </p:txBody>
      </p:sp>
      <p:sp>
        <p:nvSpPr>
          <p:cNvPr id="3" name="Content Placeholder 2"/>
          <p:cNvSpPr>
            <a:spLocks noGrp="1"/>
          </p:cNvSpPr>
          <p:nvPr>
            <p:ph idx="1"/>
          </p:nvPr>
        </p:nvSpPr>
        <p:spPr>
          <a:xfrm>
            <a:off x="838200" y="1825625"/>
            <a:ext cx="10609162" cy="4703326"/>
          </a:xfrm>
        </p:spPr>
        <p:txBody>
          <a:bodyPr>
            <a:normAutofit/>
          </a:bodyPr>
          <a:lstStyle/>
          <a:p>
            <a:r>
              <a:rPr lang="en-US" dirty="0"/>
              <a:t>During either process, money is distributed to these groups in the following order of priority:</a:t>
            </a:r>
          </a:p>
          <a:p>
            <a:pPr lvl="1"/>
            <a:r>
              <a:rPr lang="en-US" sz="2200" dirty="0"/>
              <a:t>The administrative costs of the bankruptcy or monitor </a:t>
            </a:r>
          </a:p>
          <a:p>
            <a:pPr lvl="1"/>
            <a:r>
              <a:rPr lang="en-US" sz="2200" dirty="0"/>
              <a:t>Workers and employees and employee pension plans</a:t>
            </a:r>
          </a:p>
          <a:p>
            <a:pPr lvl="1"/>
            <a:r>
              <a:rPr lang="en-US" sz="2200" dirty="0"/>
              <a:t>Government obligations (taxes, health tax, unremitted worker deductions, EI, etc.)</a:t>
            </a:r>
          </a:p>
          <a:p>
            <a:pPr lvl="1"/>
            <a:r>
              <a:rPr lang="en-US" sz="2200" dirty="0"/>
              <a:t>Secured creditors</a:t>
            </a:r>
          </a:p>
          <a:p>
            <a:pPr lvl="1"/>
            <a:r>
              <a:rPr lang="en-US" sz="2200" dirty="0"/>
              <a:t>Equity interest (shares, interest, etc.)</a:t>
            </a:r>
          </a:p>
          <a:p>
            <a:pPr lvl="1"/>
            <a:r>
              <a:rPr lang="en-US" sz="2200" dirty="0"/>
              <a:t>Unsecured creditors (many small businesses)</a:t>
            </a:r>
          </a:p>
          <a:p>
            <a:pPr lvl="2"/>
            <a:r>
              <a:rPr lang="en-US" sz="1800" dirty="0"/>
              <a:t>E.g. Wolverine restructuring: </a:t>
            </a:r>
            <a:r>
              <a:rPr lang="en-CA" sz="1800" dirty="0"/>
              <a:t>creditors owed more than $5,000 got up to 11.5 cents on the dollar; those owed less than $5,000 paid in full. 273 creditors, representing $20,659,309 in claims. </a:t>
            </a:r>
          </a:p>
          <a:p>
            <a:pPr lvl="2"/>
            <a:r>
              <a:rPr lang="en-US" sz="1600" dirty="0">
                <a:hlinkClick r:id="rId2"/>
              </a:rPr>
              <a:t>https://www.cbc.ca/news/canada/north/yukon-zinc-creditors-vote-yes-to-restructuring-plan-1.3213210</a:t>
            </a:r>
            <a:r>
              <a:rPr lang="en-US" sz="1600" dirty="0"/>
              <a:t> </a:t>
            </a:r>
          </a:p>
          <a:p>
            <a:pPr lvl="1"/>
            <a:r>
              <a:rPr lang="en-CA" sz="2200" dirty="0"/>
              <a:t>Not on the list: care/maintenance and remediation (separate bond)</a:t>
            </a:r>
          </a:p>
          <a:p>
            <a:pPr lvl="2"/>
            <a:r>
              <a:rPr lang="en-US" sz="1600" i="1" dirty="0"/>
              <a:t>Understanding mining company bankruptcy and restructuring in Canada</a:t>
            </a:r>
            <a:r>
              <a:rPr lang="en-US" sz="1600" dirty="0"/>
              <a:t>, Joan </a:t>
            </a:r>
            <a:r>
              <a:rPr lang="en-US" sz="1600" dirty="0" err="1"/>
              <a:t>Kuyek</a:t>
            </a:r>
            <a:r>
              <a:rPr lang="en-US" sz="1600" dirty="0"/>
              <a:t> DSW</a:t>
            </a:r>
          </a:p>
          <a:p>
            <a:pPr lvl="2"/>
            <a:endParaRPr lang="en-US" dirty="0"/>
          </a:p>
          <a:p>
            <a:endParaRPr lang="en-US" dirty="0"/>
          </a:p>
        </p:txBody>
      </p:sp>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shenanigans</a:t>
            </a:r>
          </a:p>
        </p:txBody>
      </p:sp>
    </p:spTree>
    <p:extLst>
      <p:ext uri="{BB962C8B-B14F-4D97-AF65-F5344CB8AC3E}">
        <p14:creationId xmlns:p14="http://schemas.microsoft.com/office/powerpoint/2010/main" val="2490381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34" y="152775"/>
            <a:ext cx="10515600" cy="1325563"/>
          </a:xfrm>
        </p:spPr>
        <p:txBody>
          <a:bodyPr/>
          <a:lstStyle/>
          <a:p>
            <a:pPr algn="ctr"/>
            <a:r>
              <a:rPr lang="en-US" dirty="0"/>
              <a:t>Supreme Court of Canada and </a:t>
            </a:r>
            <a:r>
              <a:rPr lang="en-US" dirty="0" err="1"/>
              <a:t>Redwater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627" y="1263640"/>
            <a:ext cx="10515600" cy="314201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603" y="1347723"/>
            <a:ext cx="4962197" cy="4755439"/>
          </a:xfrm>
          <a:prstGeom prst="rect">
            <a:avLst/>
          </a:prstGeom>
          <a:ln>
            <a:solidFill>
              <a:schemeClr val="tx1"/>
            </a:solidFill>
          </a:ln>
        </p:spPr>
      </p:pic>
      <p:sp>
        <p:nvSpPr>
          <p:cNvPr id="6"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shenanigans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054" y="3840509"/>
            <a:ext cx="4558345" cy="2927312"/>
          </a:xfrm>
          <a:prstGeom prst="rect">
            <a:avLst/>
          </a:prstGeom>
          <a:ln>
            <a:solidFill>
              <a:schemeClr val="tx1"/>
            </a:solidFill>
          </a:ln>
        </p:spPr>
      </p:pic>
    </p:spTree>
    <p:extLst>
      <p:ext uri="{BB962C8B-B14F-4D97-AF65-F5344CB8AC3E}">
        <p14:creationId xmlns:p14="http://schemas.microsoft.com/office/powerpoint/2010/main" val="3704524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Are company directors liable?</a:t>
            </a:r>
          </a:p>
        </p:txBody>
      </p:sp>
      <p:sp>
        <p:nvSpPr>
          <p:cNvPr id="3" name="Content Placeholder 2"/>
          <p:cNvSpPr>
            <a:spLocks noGrp="1"/>
          </p:cNvSpPr>
          <p:nvPr>
            <p:ph idx="1"/>
          </p:nvPr>
        </p:nvSpPr>
        <p:spPr>
          <a:xfrm>
            <a:off x="838201" y="1637847"/>
            <a:ext cx="3537030" cy="4351338"/>
          </a:xfrm>
        </p:spPr>
        <p:txBody>
          <a:bodyPr/>
          <a:lstStyle/>
          <a:p>
            <a:r>
              <a:rPr lang="en-US" dirty="0"/>
              <a:t>Directors have personal liability only for unpaid wages, accrued vacation pay and termination and severance pay. </a:t>
            </a:r>
          </a:p>
          <a:p>
            <a:endParaRPr lang="en-US" dirty="0"/>
          </a:p>
        </p:txBody>
      </p:sp>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shenanigans</a:t>
            </a:r>
          </a:p>
        </p:txBody>
      </p:sp>
      <p:sp>
        <p:nvSpPr>
          <p:cNvPr id="4" name="AutoShape 2" descr="Image result for yukon corneli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415" y="1513489"/>
            <a:ext cx="6227963" cy="3503229"/>
          </a:xfrm>
          <a:prstGeom prst="rect">
            <a:avLst/>
          </a:prstGeom>
        </p:spPr>
      </p:pic>
      <p:sp>
        <p:nvSpPr>
          <p:cNvPr id="15" name="TextBox 14"/>
          <p:cNvSpPr txBox="1"/>
          <p:nvPr/>
        </p:nvSpPr>
        <p:spPr>
          <a:xfrm>
            <a:off x="5333415" y="5121630"/>
            <a:ext cx="6227963" cy="923330"/>
          </a:xfrm>
          <a:prstGeom prst="rect">
            <a:avLst/>
          </a:prstGeom>
          <a:noFill/>
        </p:spPr>
        <p:txBody>
          <a:bodyPr wrap="square" rtlCol="0">
            <a:spAutoFit/>
          </a:bodyPr>
          <a:lstStyle/>
          <a:p>
            <a:r>
              <a:rPr lang="en-US" dirty="0"/>
              <a:t>Taxpayers (not company directors) paying for care/maintenance and remediation of the Faro Mine tailings and related ponds</a:t>
            </a:r>
          </a:p>
          <a:p>
            <a:r>
              <a:rPr lang="en-US" dirty="0"/>
              <a:t>				</a:t>
            </a:r>
            <a:r>
              <a:rPr lang="en-US" sz="1400" dirty="0"/>
              <a:t>- pic Yukon Conservation Society</a:t>
            </a:r>
          </a:p>
        </p:txBody>
      </p:sp>
    </p:spTree>
    <p:extLst>
      <p:ext uri="{BB962C8B-B14F-4D97-AF65-F5344CB8AC3E}">
        <p14:creationId xmlns:p14="http://schemas.microsoft.com/office/powerpoint/2010/main" val="1856765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Topics for tonight</a:t>
            </a:r>
          </a:p>
        </p:txBody>
      </p:sp>
      <p:sp>
        <p:nvSpPr>
          <p:cNvPr id="3" name="Content Placeholder 2"/>
          <p:cNvSpPr>
            <a:spLocks noGrp="1"/>
          </p:cNvSpPr>
          <p:nvPr>
            <p:ph idx="1"/>
          </p:nvPr>
        </p:nvSpPr>
        <p:spPr/>
        <p:txBody>
          <a:bodyPr/>
          <a:lstStyle/>
          <a:p>
            <a:r>
              <a:rPr lang="en-US" dirty="0"/>
              <a:t>About the Yukon Conservation Society</a:t>
            </a:r>
          </a:p>
          <a:p>
            <a:r>
              <a:rPr lang="en-US" dirty="0"/>
              <a:t>What is an abandoned mine?</a:t>
            </a:r>
          </a:p>
          <a:p>
            <a:r>
              <a:rPr lang="en-US" dirty="0"/>
              <a:t>What has to be done to abandoned mines?</a:t>
            </a:r>
          </a:p>
          <a:p>
            <a:r>
              <a:rPr lang="en-US" dirty="0"/>
              <a:t>Financial shenanigans – sending in the accountants</a:t>
            </a:r>
          </a:p>
          <a:p>
            <a:r>
              <a:rPr lang="en-US" dirty="0">
                <a:solidFill>
                  <a:schemeClr val="accent2"/>
                </a:solidFill>
              </a:rPr>
              <a:t>Government steps up to shoulder the burden</a:t>
            </a:r>
          </a:p>
          <a:p>
            <a:r>
              <a:rPr lang="en-US" dirty="0"/>
              <a:t>Financial security</a:t>
            </a:r>
          </a:p>
          <a:p>
            <a:r>
              <a:rPr lang="en-US" dirty="0"/>
              <a:t>What is to be done</a:t>
            </a:r>
          </a:p>
          <a:p>
            <a:endParaRPr lang="en-US" dirty="0"/>
          </a:p>
        </p:txBody>
      </p:sp>
    </p:spTree>
    <p:extLst>
      <p:ext uri="{BB962C8B-B14F-4D97-AF65-F5344CB8AC3E}">
        <p14:creationId xmlns:p14="http://schemas.microsoft.com/office/powerpoint/2010/main" val="1490024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Is the federal government responsible?</a:t>
            </a:r>
          </a:p>
        </p:txBody>
      </p:sp>
      <p:sp>
        <p:nvSpPr>
          <p:cNvPr id="3" name="Content Placeholder 2"/>
          <p:cNvSpPr>
            <a:spLocks noGrp="1"/>
          </p:cNvSpPr>
          <p:nvPr>
            <p:ph idx="1"/>
          </p:nvPr>
        </p:nvSpPr>
        <p:spPr>
          <a:xfrm>
            <a:off x="674915" y="1690688"/>
            <a:ext cx="10515600" cy="4351338"/>
          </a:xfrm>
        </p:spPr>
        <p:txBody>
          <a:bodyPr>
            <a:normAutofit fontScale="85000" lnSpcReduction="20000"/>
          </a:bodyPr>
          <a:lstStyle/>
          <a:p>
            <a:r>
              <a:rPr lang="en-US" dirty="0"/>
              <a:t>Yes, but only for mines approved prior to April 1, 2003.</a:t>
            </a:r>
          </a:p>
          <a:p>
            <a:endParaRPr lang="en-US" dirty="0"/>
          </a:p>
          <a:p>
            <a:r>
              <a:rPr lang="en-US" dirty="0"/>
              <a:t>Yukon Government (Assessment and Abandoned Mines branch) is responsible for administrative care and control of abandoned sites: ongoing care and maintenance operations and the development and implementation of a remediation plan. </a:t>
            </a:r>
          </a:p>
          <a:p>
            <a:endParaRPr lang="en-US" dirty="0"/>
          </a:p>
          <a:p>
            <a:r>
              <a:rPr lang="en-US" dirty="0"/>
              <a:t>Financial responsibility for abandoned Type II sites resides with the federal government. It provides 100% of the funding for site care and maintenance operations as well as for the development of long-term remediation plans. This funding is provided through the Federal Contaminated Sites Action Plan . The federal responsibility is managed through the Department of Indigenous and Northern Affairs Canada (INAC).</a:t>
            </a:r>
          </a:p>
          <a:p>
            <a:pPr lvl="3"/>
            <a:r>
              <a:rPr lang="en-US" dirty="0">
                <a:hlinkClick r:id="rId2"/>
              </a:rPr>
              <a:t>http://www.emr.gov.yk.ca/aam/about_abandoned_mines.html</a:t>
            </a:r>
            <a:r>
              <a:rPr lang="en-US" dirty="0"/>
              <a:t> </a:t>
            </a:r>
          </a:p>
        </p:txBody>
      </p:sp>
      <p:sp>
        <p:nvSpPr>
          <p:cNvPr id="4" name="AutoShape 2" descr="Image result for government of canad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74" y="183693"/>
            <a:ext cx="1493611" cy="509539"/>
          </a:xfrm>
          <a:prstGeom prst="rect">
            <a:avLst/>
          </a:prstGeom>
        </p:spPr>
      </p:pic>
      <p:sp>
        <p:nvSpPr>
          <p:cNvPr id="6"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Government steps up</a:t>
            </a:r>
          </a:p>
        </p:txBody>
      </p:sp>
    </p:spTree>
    <p:extLst>
      <p:ext uri="{BB962C8B-B14F-4D97-AF65-F5344CB8AC3E}">
        <p14:creationId xmlns:p14="http://schemas.microsoft.com/office/powerpoint/2010/main" val="957183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7478"/>
            <a:ext cx="10515600" cy="1325563"/>
          </a:xfrm>
        </p:spPr>
        <p:txBody>
          <a:bodyPr/>
          <a:lstStyle/>
          <a:p>
            <a:pPr algn="ctr"/>
            <a:r>
              <a:rPr lang="en-US" dirty="0"/>
              <a:t>Federal costs</a:t>
            </a:r>
          </a:p>
        </p:txBody>
      </p:sp>
      <p:sp>
        <p:nvSpPr>
          <p:cNvPr id="3" name="Content Placeholder 2"/>
          <p:cNvSpPr>
            <a:spLocks noGrp="1"/>
          </p:cNvSpPr>
          <p:nvPr>
            <p:ph idx="1"/>
          </p:nvPr>
        </p:nvSpPr>
        <p:spPr>
          <a:xfrm>
            <a:off x="781051" y="1489925"/>
            <a:ext cx="6129270" cy="4515588"/>
          </a:xfrm>
        </p:spPr>
        <p:txBody>
          <a:bodyPr>
            <a:noAutofit/>
          </a:bodyPr>
          <a:lstStyle/>
          <a:p>
            <a:r>
              <a:rPr lang="en-US" sz="2400" dirty="0"/>
              <a:t>Keno</a:t>
            </a:r>
          </a:p>
          <a:p>
            <a:pPr lvl="1"/>
            <a:r>
              <a:rPr lang="en-US" sz="1400" b="1" dirty="0"/>
              <a:t>$111.5 million</a:t>
            </a:r>
          </a:p>
          <a:p>
            <a:pPr lvl="1"/>
            <a:r>
              <a:rPr lang="en-US" sz="1050" dirty="0">
                <a:hlinkClick r:id="rId2"/>
              </a:rPr>
              <a:t>https://yesabregistry.ca/wfm/Project/nulljr9rut0p660</a:t>
            </a:r>
            <a:r>
              <a:rPr lang="en-US" sz="1050" dirty="0"/>
              <a:t> 	</a:t>
            </a:r>
          </a:p>
          <a:p>
            <a:r>
              <a:rPr lang="en-US" sz="2400" dirty="0"/>
              <a:t>Clinton Creek</a:t>
            </a:r>
          </a:p>
          <a:p>
            <a:pPr lvl="1"/>
            <a:r>
              <a:rPr lang="en-US" sz="1200" dirty="0"/>
              <a:t>About </a:t>
            </a:r>
            <a:r>
              <a:rPr lang="en-US" sz="1400" b="1" dirty="0"/>
              <a:t>$3 million </a:t>
            </a:r>
            <a:r>
              <a:rPr lang="en-US" sz="1200" dirty="0"/>
              <a:t>spent to date, anywhere from </a:t>
            </a:r>
            <a:r>
              <a:rPr lang="en-US" sz="1400" b="1" dirty="0"/>
              <a:t>$20-$80 million </a:t>
            </a:r>
            <a:r>
              <a:rPr lang="en-US" sz="1200" dirty="0"/>
              <a:t>to remediate (YCS guesstimate) </a:t>
            </a:r>
          </a:p>
          <a:p>
            <a:r>
              <a:rPr lang="en-US" sz="2400" dirty="0"/>
              <a:t>Mt Nansen </a:t>
            </a:r>
          </a:p>
          <a:p>
            <a:pPr lvl="1"/>
            <a:r>
              <a:rPr lang="en-US" sz="1200" dirty="0"/>
              <a:t>Ottawa has spent about </a:t>
            </a:r>
            <a:r>
              <a:rPr lang="en-US" sz="1400" b="1" dirty="0"/>
              <a:t>$20 to $25 million</a:t>
            </a:r>
            <a:r>
              <a:rPr lang="en-US" sz="1200" dirty="0"/>
              <a:t> to monitor and control the site since 2004</a:t>
            </a:r>
            <a:r>
              <a:rPr lang="en-US" sz="1000" dirty="0"/>
              <a:t> </a:t>
            </a:r>
            <a:r>
              <a:rPr lang="en-US" sz="1000" dirty="0">
                <a:hlinkClick r:id="rId3"/>
              </a:rPr>
              <a:t>https://www.cbc.ca/news/canada/north/mount-nansen-mine-remediation-byg-yukon-judge-1.3940051</a:t>
            </a:r>
            <a:r>
              <a:rPr lang="en-US" sz="1000" dirty="0"/>
              <a:t> </a:t>
            </a:r>
          </a:p>
          <a:p>
            <a:pPr lvl="1"/>
            <a:r>
              <a:rPr lang="en-US" sz="1200" dirty="0"/>
              <a:t>Will probably take </a:t>
            </a:r>
            <a:r>
              <a:rPr lang="en-US" sz="1400" b="1" dirty="0"/>
              <a:t>$70-$90 million </a:t>
            </a:r>
            <a:r>
              <a:rPr lang="en-US" sz="1200" dirty="0"/>
              <a:t>to clean up</a:t>
            </a:r>
          </a:p>
          <a:p>
            <a:r>
              <a:rPr lang="en-US" sz="2400" dirty="0"/>
              <a:t>Faro Mine</a:t>
            </a:r>
          </a:p>
          <a:p>
            <a:pPr lvl="1"/>
            <a:r>
              <a:rPr lang="en-US" sz="1200" dirty="0"/>
              <a:t>Cleanup estimated to cost more than </a:t>
            </a:r>
            <a:r>
              <a:rPr lang="en-US" sz="1400" b="1" dirty="0"/>
              <a:t>$500 million </a:t>
            </a:r>
            <a:r>
              <a:rPr lang="en-US" sz="1200" dirty="0"/>
              <a:t>(and have spent </a:t>
            </a:r>
            <a:r>
              <a:rPr lang="en-US" sz="1400" b="1" dirty="0"/>
              <a:t>$350 million</a:t>
            </a:r>
            <a:r>
              <a:rPr lang="en-US" sz="1200" dirty="0"/>
              <a:t> so far)</a:t>
            </a:r>
          </a:p>
          <a:p>
            <a:pPr lvl="1"/>
            <a:r>
              <a:rPr lang="en-US" sz="1000" dirty="0">
                <a:hlinkClick r:id="rId4"/>
              </a:rPr>
              <a:t>https://www.cbc.ca/news/canada/north/faro-mine-remediation-1.4179016</a:t>
            </a:r>
            <a:r>
              <a:rPr lang="en-US" sz="1000" dirty="0"/>
              <a:t> </a:t>
            </a:r>
          </a:p>
          <a:p>
            <a:r>
              <a:rPr lang="en-US" sz="2400" dirty="0" err="1"/>
              <a:t>Ketza</a:t>
            </a:r>
            <a:r>
              <a:rPr lang="en-US" sz="2400" dirty="0"/>
              <a:t> River Mine </a:t>
            </a:r>
          </a:p>
          <a:p>
            <a:pPr lvl="1"/>
            <a:r>
              <a:rPr lang="en-US" sz="1200" dirty="0"/>
              <a:t>Have spent </a:t>
            </a:r>
            <a:r>
              <a:rPr lang="en-US" sz="1400" b="1" dirty="0"/>
              <a:t>$3.1 million</a:t>
            </a:r>
            <a:r>
              <a:rPr lang="en-US" sz="1200" dirty="0"/>
              <a:t> (as of 2015)</a:t>
            </a:r>
          </a:p>
          <a:p>
            <a:pPr lvl="1"/>
            <a:r>
              <a:rPr lang="en-US" sz="1000" dirty="0">
                <a:hlinkClick r:id="rId5"/>
              </a:rPr>
              <a:t>https://www.cbc.ca/news/canada/north/yukon-s-ketza-mine-abandoned-by-veris-gold-1.3041984</a:t>
            </a:r>
            <a:endParaRPr lang="en-US" sz="1000" dirty="0"/>
          </a:p>
          <a:p>
            <a:pPr marL="457200" lvl="1" indent="0">
              <a:buNone/>
            </a:pPr>
            <a:r>
              <a:rPr lang="en-US" dirty="0"/>
              <a:t>	</a:t>
            </a:r>
          </a:p>
        </p:txBody>
      </p:sp>
      <p:pic>
        <p:nvPicPr>
          <p:cNvPr id="4" name="Picture 3"/>
          <p:cNvPicPr>
            <a:picLocks noChangeAspect="1"/>
          </p:cNvPicPr>
          <p:nvPr/>
        </p:nvPicPr>
        <p:blipFill rotWithShape="1">
          <a:blip r:embed="rId6"/>
          <a:srcRect r="16921"/>
          <a:stretch/>
        </p:blipFill>
        <p:spPr>
          <a:xfrm>
            <a:off x="7124700" y="2618728"/>
            <a:ext cx="4109834" cy="4069434"/>
          </a:xfrm>
          <a:prstGeom prst="rect">
            <a:avLst/>
          </a:prstGeom>
        </p:spPr>
      </p:pic>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Government steps up</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0925" y="237478"/>
            <a:ext cx="44577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095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Is Yukon Government responsible? </a:t>
            </a:r>
          </a:p>
        </p:txBody>
      </p:sp>
      <p:sp>
        <p:nvSpPr>
          <p:cNvPr id="3" name="Content Placeholder 2"/>
          <p:cNvSpPr>
            <a:spLocks noGrp="1"/>
          </p:cNvSpPr>
          <p:nvPr>
            <p:ph idx="1"/>
          </p:nvPr>
        </p:nvSpPr>
        <p:spPr>
          <a:xfrm>
            <a:off x="838199" y="1825625"/>
            <a:ext cx="6515638" cy="4351338"/>
          </a:xfrm>
        </p:spPr>
        <p:txBody>
          <a:bodyPr>
            <a:normAutofit/>
          </a:bodyPr>
          <a:lstStyle/>
          <a:p>
            <a:r>
              <a:rPr lang="en-US" sz="2600" dirty="0"/>
              <a:t>Yes, but only after April 1, 2003. Yukon took over land and resource management responsibilities from the Government of Canada in devolution.</a:t>
            </a:r>
          </a:p>
          <a:p>
            <a:r>
              <a:rPr lang="en-US" sz="2600" dirty="0"/>
              <a:t>This means Yukon could be responsible for…</a:t>
            </a:r>
          </a:p>
          <a:p>
            <a:pPr lvl="1"/>
            <a:r>
              <a:rPr lang="en-US" sz="2200" dirty="0"/>
              <a:t>Wolverine</a:t>
            </a:r>
          </a:p>
          <a:p>
            <a:pPr lvl="1"/>
            <a:r>
              <a:rPr lang="en-US" sz="2200" dirty="0"/>
              <a:t>Victoria Gold</a:t>
            </a:r>
          </a:p>
          <a:p>
            <a:pPr lvl="1"/>
            <a:r>
              <a:rPr lang="en-US" sz="2200" dirty="0"/>
              <a:t>Coffee</a:t>
            </a:r>
          </a:p>
          <a:p>
            <a:pPr lvl="1"/>
            <a:r>
              <a:rPr lang="en-US" sz="2200" dirty="0"/>
              <a:t>Casino</a:t>
            </a:r>
          </a:p>
          <a:p>
            <a:pPr lvl="1"/>
            <a:endParaRPr lang="en-US" sz="2200" dirty="0"/>
          </a:p>
          <a:p>
            <a:pPr lvl="1"/>
            <a:r>
              <a:rPr lang="en-US" sz="1700" dirty="0">
                <a:hlinkClick r:id="rId2"/>
              </a:rPr>
              <a:t>http://www.emr.gov.yk.ca/aam/about_abandoned_mines.html</a:t>
            </a:r>
            <a:r>
              <a:rPr lang="en-US" sz="1700"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64" y="180521"/>
            <a:ext cx="1562100" cy="721298"/>
          </a:xfrm>
          <a:prstGeom prst="rect">
            <a:avLst/>
          </a:prstGeom>
        </p:spPr>
      </p:pic>
      <p:sp>
        <p:nvSpPr>
          <p:cNvPr id="6"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Government steps up</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360" y="1815920"/>
            <a:ext cx="4172756" cy="4172756"/>
          </a:xfrm>
          <a:prstGeom prst="rect">
            <a:avLst/>
          </a:prstGeom>
        </p:spPr>
      </p:pic>
    </p:spTree>
    <p:extLst>
      <p:ext uri="{BB962C8B-B14F-4D97-AF65-F5344CB8AC3E}">
        <p14:creationId xmlns:p14="http://schemas.microsoft.com/office/powerpoint/2010/main" val="3501037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Topics for tonight</a:t>
            </a:r>
          </a:p>
        </p:txBody>
      </p:sp>
      <p:sp>
        <p:nvSpPr>
          <p:cNvPr id="3" name="Content Placeholder 2"/>
          <p:cNvSpPr>
            <a:spLocks noGrp="1"/>
          </p:cNvSpPr>
          <p:nvPr>
            <p:ph idx="1"/>
          </p:nvPr>
        </p:nvSpPr>
        <p:spPr/>
        <p:txBody>
          <a:bodyPr/>
          <a:lstStyle/>
          <a:p>
            <a:r>
              <a:rPr lang="en-US" dirty="0"/>
              <a:t>About the Yukon Conservation Society</a:t>
            </a:r>
          </a:p>
          <a:p>
            <a:r>
              <a:rPr lang="en-US" dirty="0"/>
              <a:t>What is an abandoned mine?</a:t>
            </a:r>
          </a:p>
          <a:p>
            <a:r>
              <a:rPr lang="en-US" dirty="0"/>
              <a:t>What has to be done to abandoned mines?</a:t>
            </a:r>
          </a:p>
          <a:p>
            <a:r>
              <a:rPr lang="en-US" dirty="0"/>
              <a:t>Financial shenanigans – sending in the accountants</a:t>
            </a:r>
          </a:p>
          <a:p>
            <a:r>
              <a:rPr lang="en-US" dirty="0"/>
              <a:t>Government steps up to shoulder the burden</a:t>
            </a:r>
          </a:p>
          <a:p>
            <a:r>
              <a:rPr lang="en-US" dirty="0">
                <a:solidFill>
                  <a:schemeClr val="accent2"/>
                </a:solidFill>
              </a:rPr>
              <a:t>Financial security</a:t>
            </a:r>
          </a:p>
          <a:p>
            <a:r>
              <a:rPr lang="en-US" dirty="0"/>
              <a:t>What is to be done</a:t>
            </a:r>
          </a:p>
          <a:p>
            <a:endParaRPr lang="en-US" dirty="0"/>
          </a:p>
        </p:txBody>
      </p:sp>
    </p:spTree>
    <p:extLst>
      <p:ext uri="{BB962C8B-B14F-4D97-AF65-F5344CB8AC3E}">
        <p14:creationId xmlns:p14="http://schemas.microsoft.com/office/powerpoint/2010/main" val="3990794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Yukon Conservation Society</a:t>
            </a:r>
          </a:p>
        </p:txBody>
      </p:sp>
      <p:sp>
        <p:nvSpPr>
          <p:cNvPr id="3" name="Content Placeholder 2"/>
          <p:cNvSpPr>
            <a:spLocks noGrp="1"/>
          </p:cNvSpPr>
          <p:nvPr>
            <p:ph idx="1"/>
          </p:nvPr>
        </p:nvSpPr>
        <p:spPr>
          <a:xfrm>
            <a:off x="838200" y="1825625"/>
            <a:ext cx="10515600" cy="4934404"/>
          </a:xfrm>
        </p:spPr>
        <p:txBody>
          <a:bodyPr>
            <a:normAutofit/>
          </a:bodyPr>
          <a:lstStyle/>
          <a:p>
            <a:pPr marL="0" indent="0" algn="ctr">
              <a:buNone/>
            </a:pPr>
            <a:r>
              <a:rPr lang="en-US" sz="2200" dirty="0"/>
              <a:t>The Yukon Conservation Society (YCS) is a grassroots environmental non-profit organization, established in 1968. We pursue ecosystem well-being throughout the Yukon and beyond, recognizing that human well-being is ultimately dependent upon fully functioning healthy ecosystems. </a:t>
            </a:r>
          </a:p>
          <a:p>
            <a:pPr marL="0" indent="0" algn="ctr">
              <a:buNone/>
            </a:pPr>
            <a:endParaRPr lang="en-US" sz="2200" dirty="0"/>
          </a:p>
          <a:p>
            <a:pPr marL="0" indent="0" algn="ctr">
              <a:buNone/>
            </a:pPr>
            <a:r>
              <a:rPr lang="en-US" sz="2200" dirty="0"/>
              <a:t>YCS is not against mining…we just want it done right and in appropriate areas</a:t>
            </a:r>
          </a:p>
          <a:p>
            <a:pPr marL="0" indent="0" algn="ctr">
              <a:buNone/>
            </a:pPr>
            <a:endParaRPr lang="en-US" sz="1600" dirty="0"/>
          </a:p>
          <a:p>
            <a:pPr marL="0" indent="0" algn="ctr">
              <a:buNone/>
            </a:pPr>
            <a:r>
              <a:rPr lang="en-US" sz="2000" dirty="0"/>
              <a:t>Learn more about us online:</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r>
              <a:rPr lang="en-US" sz="2000" dirty="0"/>
              <a:t>www.yukonconservation.org </a:t>
            </a:r>
          </a:p>
        </p:txBody>
      </p:sp>
      <p:pic>
        <p:nvPicPr>
          <p:cNvPr id="4" name="Picture 3"/>
          <p:cNvPicPr>
            <a:picLocks noChangeAspect="1"/>
          </p:cNvPicPr>
          <p:nvPr/>
        </p:nvPicPr>
        <p:blipFill>
          <a:blip r:embed="rId2"/>
          <a:stretch>
            <a:fillRect/>
          </a:stretch>
        </p:blipFill>
        <p:spPr>
          <a:xfrm>
            <a:off x="2123801" y="4826345"/>
            <a:ext cx="820348" cy="799314"/>
          </a:xfrm>
          <a:prstGeom prst="rect">
            <a:avLst/>
          </a:prstGeom>
        </p:spPr>
      </p:pic>
      <p:pic>
        <p:nvPicPr>
          <p:cNvPr id="5" name="Picture 4"/>
          <p:cNvPicPr>
            <a:picLocks noChangeAspect="1"/>
          </p:cNvPicPr>
          <p:nvPr/>
        </p:nvPicPr>
        <p:blipFill>
          <a:blip r:embed="rId3"/>
          <a:stretch>
            <a:fillRect/>
          </a:stretch>
        </p:blipFill>
        <p:spPr>
          <a:xfrm>
            <a:off x="4793809" y="4826345"/>
            <a:ext cx="809042" cy="809042"/>
          </a:xfrm>
          <a:prstGeom prst="rect">
            <a:avLst/>
          </a:prstGeom>
        </p:spPr>
      </p:pic>
      <p:pic>
        <p:nvPicPr>
          <p:cNvPr id="6" name="Picture 5"/>
          <p:cNvPicPr>
            <a:picLocks noChangeAspect="1"/>
          </p:cNvPicPr>
          <p:nvPr/>
        </p:nvPicPr>
        <p:blipFill>
          <a:blip r:embed="rId4"/>
          <a:stretch>
            <a:fillRect/>
          </a:stretch>
        </p:blipFill>
        <p:spPr>
          <a:xfrm>
            <a:off x="7452511" y="4836073"/>
            <a:ext cx="820349" cy="799314"/>
          </a:xfrm>
          <a:prstGeom prst="rect">
            <a:avLst/>
          </a:prstGeom>
        </p:spPr>
      </p:pic>
      <p:pic>
        <p:nvPicPr>
          <p:cNvPr id="7" name="Picture 6"/>
          <p:cNvPicPr>
            <a:picLocks noChangeAspect="1"/>
          </p:cNvPicPr>
          <p:nvPr/>
        </p:nvPicPr>
        <p:blipFill>
          <a:blip r:embed="rId5"/>
          <a:stretch>
            <a:fillRect/>
          </a:stretch>
        </p:blipFill>
        <p:spPr>
          <a:xfrm>
            <a:off x="9701316" y="4814657"/>
            <a:ext cx="819793" cy="822689"/>
          </a:xfrm>
          <a:prstGeom prst="rect">
            <a:avLst/>
          </a:prstGeom>
        </p:spPr>
      </p:pic>
      <p:sp>
        <p:nvSpPr>
          <p:cNvPr id="8"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About the Yukon Conservation Society</a:t>
            </a:r>
          </a:p>
        </p:txBody>
      </p:sp>
    </p:spTree>
    <p:extLst>
      <p:ext uri="{BB962C8B-B14F-4D97-AF65-F5344CB8AC3E}">
        <p14:creationId xmlns:p14="http://schemas.microsoft.com/office/powerpoint/2010/main" val="4065082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security?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254" y="1633366"/>
            <a:ext cx="3523884" cy="4735857"/>
          </a:xfrm>
        </p:spPr>
      </p:pic>
      <p:sp>
        <p:nvSpPr>
          <p:cNvPr id="5" name="TextBox 4"/>
          <p:cNvSpPr txBox="1"/>
          <p:nvPr/>
        </p:nvSpPr>
        <p:spPr>
          <a:xfrm>
            <a:off x="2514601" y="6358382"/>
            <a:ext cx="2688772" cy="369332"/>
          </a:xfrm>
          <a:prstGeom prst="rect">
            <a:avLst/>
          </a:prstGeom>
          <a:noFill/>
        </p:spPr>
        <p:txBody>
          <a:bodyPr wrap="square" rtlCol="0">
            <a:spAutoFit/>
          </a:bodyPr>
          <a:lstStyle/>
          <a:p>
            <a:r>
              <a:rPr lang="en-US" dirty="0"/>
              <a:t>Yukon Quartz Mining Act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391" y="2391544"/>
            <a:ext cx="6397381" cy="3622889"/>
          </a:xfrm>
          <a:prstGeom prst="rect">
            <a:avLst/>
          </a:prstGeom>
        </p:spPr>
      </p:pic>
      <p:sp>
        <p:nvSpPr>
          <p:cNvPr id="7"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security</a:t>
            </a:r>
          </a:p>
        </p:txBody>
      </p:sp>
      <p:sp>
        <p:nvSpPr>
          <p:cNvPr id="8" name="Content Placeholder 2"/>
          <p:cNvSpPr txBox="1">
            <a:spLocks/>
          </p:cNvSpPr>
          <p:nvPr/>
        </p:nvSpPr>
        <p:spPr>
          <a:xfrm>
            <a:off x="5354392" y="1718669"/>
            <a:ext cx="6837608" cy="672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“Where there is risk of significant adverse environmental effect…”</a:t>
            </a:r>
          </a:p>
          <a:p>
            <a:pPr marL="0" indent="0">
              <a:buNone/>
            </a:pPr>
            <a:endParaRPr lang="en-US" sz="1800" b="1" dirty="0"/>
          </a:p>
        </p:txBody>
      </p:sp>
    </p:spTree>
    <p:extLst>
      <p:ext uri="{BB962C8B-B14F-4D97-AF65-F5344CB8AC3E}">
        <p14:creationId xmlns:p14="http://schemas.microsoft.com/office/powerpoint/2010/main" val="1507418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Yukon financial security</a:t>
            </a:r>
          </a:p>
        </p:txBody>
      </p:sp>
      <p:sp>
        <p:nvSpPr>
          <p:cNvPr id="3" name="Content Placeholder 2"/>
          <p:cNvSpPr>
            <a:spLocks noGrp="1"/>
          </p:cNvSpPr>
          <p:nvPr>
            <p:ph idx="1"/>
          </p:nvPr>
        </p:nvSpPr>
        <p:spPr>
          <a:xfrm>
            <a:off x="838200" y="1690688"/>
            <a:ext cx="5176234" cy="4486275"/>
          </a:xfrm>
        </p:spPr>
        <p:txBody>
          <a:bodyPr>
            <a:normAutofit lnSpcReduction="10000"/>
          </a:bodyPr>
          <a:lstStyle/>
          <a:p>
            <a:r>
              <a:rPr lang="en-US" dirty="0"/>
              <a:t>Financial security for mining and exploration projects in Yukon is held under a quartz mining </a:t>
            </a:r>
            <a:r>
              <a:rPr lang="en-US" dirty="0" err="1"/>
              <a:t>licence</a:t>
            </a:r>
            <a:r>
              <a:rPr lang="en-US" dirty="0"/>
              <a:t>, a mining land use approval or a Type A/B water </a:t>
            </a:r>
            <a:r>
              <a:rPr lang="en-US" dirty="0" err="1"/>
              <a:t>licence</a:t>
            </a:r>
            <a:r>
              <a:rPr lang="en-US" dirty="0"/>
              <a:t>.  </a:t>
            </a:r>
          </a:p>
          <a:p>
            <a:r>
              <a:rPr lang="en-US" dirty="0"/>
              <a:t>The amount and form of security is determined pursuant to the Quartz Mining Act and the Waters Act. </a:t>
            </a:r>
          </a:p>
          <a:p>
            <a:r>
              <a:rPr lang="en-US" sz="1600" dirty="0">
                <a:hlinkClick r:id="rId2"/>
              </a:rPr>
              <a:t>http://www.emr.gov.yk.ca/mining/security_held_mining_projects.html</a:t>
            </a:r>
            <a:r>
              <a:rPr lang="en-US" sz="1600" dirty="0"/>
              <a:t> </a:t>
            </a:r>
          </a:p>
        </p:txBody>
      </p:sp>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security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824" y="1690688"/>
            <a:ext cx="5191125" cy="3409950"/>
          </a:xfrm>
          <a:prstGeom prst="rect">
            <a:avLst/>
          </a:prstGeom>
        </p:spPr>
      </p:pic>
    </p:spTree>
    <p:extLst>
      <p:ext uri="{BB962C8B-B14F-4D97-AF65-F5344CB8AC3E}">
        <p14:creationId xmlns:p14="http://schemas.microsoft.com/office/powerpoint/2010/main" val="1551074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is security determined?</a:t>
            </a:r>
          </a:p>
        </p:txBody>
      </p:sp>
      <p:sp>
        <p:nvSpPr>
          <p:cNvPr id="3" name="Content Placeholder 2"/>
          <p:cNvSpPr>
            <a:spLocks noGrp="1"/>
          </p:cNvSpPr>
          <p:nvPr>
            <p:ph idx="1"/>
          </p:nvPr>
        </p:nvSpPr>
        <p:spPr>
          <a:xfrm>
            <a:off x="826625" y="1814050"/>
            <a:ext cx="10515600" cy="4351338"/>
          </a:xfrm>
        </p:spPr>
        <p:txBody>
          <a:bodyPr/>
          <a:lstStyle/>
          <a:p>
            <a:r>
              <a:rPr lang="en-US" dirty="0"/>
              <a:t>Company puts forwards a figure</a:t>
            </a:r>
          </a:p>
          <a:p>
            <a:r>
              <a:rPr lang="en-US" dirty="0"/>
              <a:t>Yukon Environmental and Socio-economic Assessment Board (YESAB) looks at it but can only make a recommendation regarding it</a:t>
            </a:r>
          </a:p>
          <a:p>
            <a:r>
              <a:rPr lang="en-US" dirty="0"/>
              <a:t>Yukon Government looks at it (forms part of the mining license) and determines an amount (there’s discussion with the company)</a:t>
            </a:r>
          </a:p>
          <a:p>
            <a:r>
              <a:rPr lang="en-US" dirty="0"/>
              <a:t>Yukon Water Board (YWB) looks at it and can also determine an additional amount</a:t>
            </a:r>
          </a:p>
        </p:txBody>
      </p:sp>
      <p:sp>
        <p:nvSpPr>
          <p:cNvPr id="4"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security</a:t>
            </a:r>
          </a:p>
        </p:txBody>
      </p:sp>
    </p:spTree>
    <p:extLst>
      <p:ext uri="{BB962C8B-B14F-4D97-AF65-F5344CB8AC3E}">
        <p14:creationId xmlns:p14="http://schemas.microsoft.com/office/powerpoint/2010/main" val="4198516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Wolverine Mine – we’ve learnt nothing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0462" y="1847665"/>
            <a:ext cx="9700769" cy="3419794"/>
          </a:xfrm>
        </p:spPr>
      </p:pic>
      <p:sp>
        <p:nvSpPr>
          <p:cNvPr id="3" name="TextBox 2"/>
          <p:cNvSpPr txBox="1"/>
          <p:nvPr/>
        </p:nvSpPr>
        <p:spPr>
          <a:xfrm>
            <a:off x="3546455" y="5698272"/>
            <a:ext cx="8497231" cy="338554"/>
          </a:xfrm>
          <a:prstGeom prst="rect">
            <a:avLst/>
          </a:prstGeom>
          <a:noFill/>
        </p:spPr>
        <p:txBody>
          <a:bodyPr wrap="square" rtlCol="0">
            <a:spAutoFit/>
          </a:bodyPr>
          <a:lstStyle/>
          <a:p>
            <a:r>
              <a:rPr lang="en-US" sz="1600" dirty="0">
                <a:hlinkClick r:id="rId3"/>
              </a:rPr>
              <a:t>http://www.emr.gov.yk.ca/mining/pdf/mml-wolverine-emr-security-letter-20180503.pdf</a:t>
            </a:r>
            <a:r>
              <a:rPr lang="en-US" sz="1600" dirty="0"/>
              <a:t> </a:t>
            </a:r>
          </a:p>
        </p:txBody>
      </p:sp>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security</a:t>
            </a:r>
          </a:p>
        </p:txBody>
      </p:sp>
    </p:spTree>
    <p:extLst>
      <p:ext uri="{BB962C8B-B14F-4D97-AF65-F5344CB8AC3E}">
        <p14:creationId xmlns:p14="http://schemas.microsoft.com/office/powerpoint/2010/main" val="639468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YCS guesstimate of taxpayer liability</a:t>
            </a:r>
          </a:p>
        </p:txBody>
      </p:sp>
      <p:sp>
        <p:nvSpPr>
          <p:cNvPr id="3" name="Content Placeholder 2"/>
          <p:cNvSpPr>
            <a:spLocks noGrp="1"/>
          </p:cNvSpPr>
          <p:nvPr>
            <p:ph idx="1"/>
          </p:nvPr>
        </p:nvSpPr>
        <p:spPr>
          <a:xfrm>
            <a:off x="862761" y="1498770"/>
            <a:ext cx="6604991" cy="3615408"/>
          </a:xfrm>
        </p:spPr>
        <p:txBody>
          <a:bodyPr>
            <a:normAutofit/>
          </a:bodyPr>
          <a:lstStyle/>
          <a:p>
            <a:pPr marL="0" indent="0">
              <a:buNone/>
            </a:pPr>
            <a:r>
              <a:rPr lang="en-US" dirty="0"/>
              <a:t>Federal:</a:t>
            </a:r>
          </a:p>
          <a:p>
            <a:r>
              <a:rPr lang="en-US" dirty="0"/>
              <a:t>Faro				$500 million</a:t>
            </a:r>
          </a:p>
          <a:p>
            <a:r>
              <a:rPr lang="en-US" dirty="0"/>
              <a:t>Keno Complex		$111 million</a:t>
            </a:r>
          </a:p>
          <a:p>
            <a:r>
              <a:rPr lang="en-US" dirty="0"/>
              <a:t>Mt Nansen			$70-90 million</a:t>
            </a:r>
          </a:p>
          <a:p>
            <a:r>
              <a:rPr lang="en-US" dirty="0"/>
              <a:t>Clinton Creek		$20-80 million</a:t>
            </a:r>
          </a:p>
          <a:p>
            <a:r>
              <a:rPr lang="en-US" dirty="0" err="1"/>
              <a:t>Ketza</a:t>
            </a:r>
            <a:r>
              <a:rPr lang="en-US" dirty="0"/>
              <a:t> River			$25 million</a:t>
            </a:r>
          </a:p>
          <a:p>
            <a:r>
              <a:rPr lang="en-US" dirty="0"/>
              <a:t>Montana </a:t>
            </a:r>
            <a:r>
              <a:rPr lang="en-US" dirty="0" err="1"/>
              <a:t>Mtn</a:t>
            </a:r>
            <a:r>
              <a:rPr lang="en-US" dirty="0"/>
              <a:t> Sites	$10 million</a:t>
            </a:r>
          </a:p>
        </p:txBody>
      </p:sp>
      <p:sp>
        <p:nvSpPr>
          <p:cNvPr id="4"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Financial security</a:t>
            </a:r>
          </a:p>
        </p:txBody>
      </p:sp>
      <p:sp>
        <p:nvSpPr>
          <p:cNvPr id="5" name="Content Placeholder 2"/>
          <p:cNvSpPr txBox="1">
            <a:spLocks/>
          </p:cNvSpPr>
          <p:nvPr/>
        </p:nvSpPr>
        <p:spPr>
          <a:xfrm>
            <a:off x="891436" y="5341426"/>
            <a:ext cx="6283591" cy="1112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Yukon:</a:t>
            </a:r>
          </a:p>
          <a:p>
            <a:r>
              <a:rPr lang="en-US" dirty="0"/>
              <a:t>Wolverine			$25 million</a:t>
            </a:r>
          </a:p>
          <a:p>
            <a:endParaRPr lang="en-US" dirty="0"/>
          </a:p>
        </p:txBody>
      </p:sp>
      <p:sp>
        <p:nvSpPr>
          <p:cNvPr id="6" name="TextBox 5"/>
          <p:cNvSpPr txBox="1"/>
          <p:nvPr/>
        </p:nvSpPr>
        <p:spPr>
          <a:xfrm>
            <a:off x="6936919" y="2253911"/>
            <a:ext cx="5131256" cy="2954655"/>
          </a:xfrm>
          <a:prstGeom prst="rect">
            <a:avLst/>
          </a:prstGeom>
          <a:noFill/>
          <a:ln>
            <a:solidFill>
              <a:schemeClr val="tx1"/>
            </a:solidFill>
          </a:ln>
        </p:spPr>
        <p:txBody>
          <a:bodyPr wrap="square" rtlCol="0">
            <a:spAutoFit/>
          </a:bodyPr>
          <a:lstStyle/>
          <a:p>
            <a:r>
              <a:rPr lang="en-CA" dirty="0"/>
              <a:t>For comparison….</a:t>
            </a:r>
          </a:p>
          <a:p>
            <a:endParaRPr lang="en-CA" dirty="0"/>
          </a:p>
          <a:p>
            <a:r>
              <a:rPr lang="en-CA" dirty="0"/>
              <a:t>Yukon Arts Fund		$500,000 annually</a:t>
            </a:r>
          </a:p>
          <a:p>
            <a:r>
              <a:rPr lang="en-CA" dirty="0"/>
              <a:t>Conrad campground 	$576,000 from YG</a:t>
            </a:r>
          </a:p>
          <a:p>
            <a:r>
              <a:rPr lang="en-CA" dirty="0"/>
              <a:t>Centre of Hope		$14 million total</a:t>
            </a:r>
          </a:p>
          <a:p>
            <a:r>
              <a:rPr lang="en-CA" dirty="0"/>
              <a:t>New Francophone school 	$29 million total (est.)</a:t>
            </a:r>
          </a:p>
          <a:p>
            <a:r>
              <a:rPr lang="en-CA" dirty="0"/>
              <a:t>FH Collins rebuild 		$51 million total</a:t>
            </a:r>
          </a:p>
          <a:p>
            <a:endParaRPr lang="en-CA" dirty="0"/>
          </a:p>
          <a:p>
            <a:r>
              <a:rPr lang="en-CA" sz="700" dirty="0">
                <a:hlinkClick r:id="rId2"/>
              </a:rPr>
              <a:t>https://yukon.ca/en/arts-and-events/apply-arts-fund</a:t>
            </a:r>
            <a:r>
              <a:rPr lang="en-CA" sz="700" dirty="0"/>
              <a:t> </a:t>
            </a:r>
          </a:p>
          <a:p>
            <a:r>
              <a:rPr lang="en-CA" sz="700" dirty="0">
                <a:hlinkClick r:id="rId3"/>
              </a:rPr>
              <a:t>https://www.yukon-news.com/life/new-government-campground-boasts-historic-past/</a:t>
            </a:r>
            <a:r>
              <a:rPr lang="en-CA" sz="700" dirty="0"/>
              <a:t> </a:t>
            </a:r>
          </a:p>
          <a:p>
            <a:r>
              <a:rPr lang="en-CA" sz="700" dirty="0">
                <a:hlinkClick r:id="rId4"/>
              </a:rPr>
              <a:t>https://www.yukon-news.com/news/yukon-government-to-take-over-centre-of-hope-building-from-salvation-army/</a:t>
            </a:r>
            <a:r>
              <a:rPr lang="en-CA" sz="700" dirty="0"/>
              <a:t> </a:t>
            </a:r>
          </a:p>
          <a:p>
            <a:r>
              <a:rPr lang="en-CA" sz="700" dirty="0">
                <a:hlinkClick r:id="rId5"/>
              </a:rPr>
              <a:t>https://www.whitehorsestar.com/News/contract-for-29m-awarded-for-francophone-high-school</a:t>
            </a:r>
            <a:r>
              <a:rPr lang="en-CA" sz="700" dirty="0"/>
              <a:t> </a:t>
            </a:r>
          </a:p>
          <a:p>
            <a:r>
              <a:rPr lang="en-CA" sz="700" dirty="0">
                <a:hlinkClick r:id="rId6"/>
              </a:rPr>
              <a:t>https://www.yukon-news.com/news/demolition-costs-for-old-f-h-collins-building-higher-than-expected/</a:t>
            </a:r>
            <a:r>
              <a:rPr lang="en-CA" sz="700" dirty="0"/>
              <a:t> </a:t>
            </a:r>
          </a:p>
        </p:txBody>
      </p:sp>
    </p:spTree>
    <p:extLst>
      <p:ext uri="{BB962C8B-B14F-4D97-AF65-F5344CB8AC3E}">
        <p14:creationId xmlns:p14="http://schemas.microsoft.com/office/powerpoint/2010/main" val="1690201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Topics for tonight</a:t>
            </a:r>
          </a:p>
        </p:txBody>
      </p:sp>
      <p:sp>
        <p:nvSpPr>
          <p:cNvPr id="3" name="Content Placeholder 2"/>
          <p:cNvSpPr>
            <a:spLocks noGrp="1"/>
          </p:cNvSpPr>
          <p:nvPr>
            <p:ph idx="1"/>
          </p:nvPr>
        </p:nvSpPr>
        <p:spPr/>
        <p:txBody>
          <a:bodyPr/>
          <a:lstStyle/>
          <a:p>
            <a:r>
              <a:rPr lang="en-US" dirty="0"/>
              <a:t>About the Yukon Conservation Society</a:t>
            </a:r>
          </a:p>
          <a:p>
            <a:r>
              <a:rPr lang="en-US" dirty="0"/>
              <a:t>What is an abandoned mine?</a:t>
            </a:r>
          </a:p>
          <a:p>
            <a:r>
              <a:rPr lang="en-US" dirty="0"/>
              <a:t>What has to be done to abandoned mines?</a:t>
            </a:r>
          </a:p>
          <a:p>
            <a:r>
              <a:rPr lang="en-US" dirty="0"/>
              <a:t>Financial shenanigans – sending in the accountants</a:t>
            </a:r>
          </a:p>
          <a:p>
            <a:r>
              <a:rPr lang="en-US" dirty="0"/>
              <a:t>Government steps up to shoulder the burden</a:t>
            </a:r>
          </a:p>
          <a:p>
            <a:r>
              <a:rPr lang="en-US" dirty="0"/>
              <a:t>Financial security</a:t>
            </a:r>
          </a:p>
          <a:p>
            <a:r>
              <a:rPr lang="en-US" dirty="0">
                <a:solidFill>
                  <a:schemeClr val="accent2"/>
                </a:solidFill>
              </a:rPr>
              <a:t>What is to be done</a:t>
            </a:r>
          </a:p>
          <a:p>
            <a:endParaRPr lang="en-US" dirty="0"/>
          </a:p>
        </p:txBody>
      </p:sp>
    </p:spTree>
    <p:extLst>
      <p:ext uri="{BB962C8B-B14F-4D97-AF65-F5344CB8AC3E}">
        <p14:creationId xmlns:p14="http://schemas.microsoft.com/office/powerpoint/2010/main" val="3534103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31286" cy="1325563"/>
          </a:xfrm>
        </p:spPr>
        <p:txBody>
          <a:bodyPr/>
          <a:lstStyle/>
          <a:p>
            <a:pPr algn="ctr"/>
            <a:r>
              <a:rPr lang="en-US" dirty="0"/>
              <a:t>How the public can ask for adequate security</a:t>
            </a:r>
          </a:p>
        </p:txBody>
      </p:sp>
      <p:sp>
        <p:nvSpPr>
          <p:cNvPr id="3" name="Content Placeholder 2"/>
          <p:cNvSpPr>
            <a:spLocks noGrp="1"/>
          </p:cNvSpPr>
          <p:nvPr>
            <p:ph idx="1"/>
          </p:nvPr>
        </p:nvSpPr>
        <p:spPr>
          <a:xfrm>
            <a:off x="838201" y="1825625"/>
            <a:ext cx="4648200" cy="4351338"/>
          </a:xfrm>
        </p:spPr>
        <p:txBody>
          <a:bodyPr/>
          <a:lstStyle/>
          <a:p>
            <a:r>
              <a:rPr lang="en-US" dirty="0"/>
              <a:t>During the YESAB public comment process</a:t>
            </a:r>
          </a:p>
          <a:p>
            <a:r>
              <a:rPr lang="en-US" dirty="0"/>
              <a:t>During the YWB public comment process</a:t>
            </a:r>
          </a:p>
          <a:p>
            <a:r>
              <a:rPr lang="en-US" dirty="0"/>
              <a:t>...or we can change the system</a:t>
            </a:r>
          </a:p>
          <a:p>
            <a:pPr marL="0" indent="0">
              <a:buNone/>
            </a:pPr>
            <a:endParaRPr lang="en-US" dirty="0"/>
          </a:p>
          <a:p>
            <a:pPr marL="0" indent="0">
              <a:buNone/>
            </a:pPr>
            <a:endParaRPr lang="en-US" dirty="0"/>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033" y="1839124"/>
            <a:ext cx="6624855" cy="372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is to be done</a:t>
            </a:r>
          </a:p>
        </p:txBody>
      </p:sp>
      <p:sp>
        <p:nvSpPr>
          <p:cNvPr id="4" name="TextBox 3"/>
          <p:cNvSpPr txBox="1"/>
          <p:nvPr/>
        </p:nvSpPr>
        <p:spPr>
          <a:xfrm>
            <a:off x="7991475" y="5686425"/>
            <a:ext cx="1120500" cy="369332"/>
          </a:xfrm>
          <a:prstGeom prst="rect">
            <a:avLst/>
          </a:prstGeom>
          <a:noFill/>
        </p:spPr>
        <p:txBody>
          <a:bodyPr wrap="none" rtlCol="0">
            <a:spAutoFit/>
          </a:bodyPr>
          <a:lstStyle/>
          <a:p>
            <a:r>
              <a:rPr lang="en-CA" dirty="0"/>
              <a:t>Faro mine</a:t>
            </a:r>
          </a:p>
        </p:txBody>
      </p:sp>
    </p:spTree>
    <p:extLst>
      <p:ext uri="{BB962C8B-B14F-4D97-AF65-F5344CB8AC3E}">
        <p14:creationId xmlns:p14="http://schemas.microsoft.com/office/powerpoint/2010/main" val="2344846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4963"/>
          </a:xfrm>
        </p:spPr>
        <p:txBody>
          <a:bodyPr/>
          <a:lstStyle/>
          <a:p>
            <a:pPr algn="ctr"/>
            <a:r>
              <a:rPr lang="en-US" dirty="0"/>
              <a:t>What YCS is doing</a:t>
            </a:r>
          </a:p>
        </p:txBody>
      </p:sp>
      <p:sp>
        <p:nvSpPr>
          <p:cNvPr id="3" name="Content Placeholder 2"/>
          <p:cNvSpPr>
            <a:spLocks noGrp="1"/>
          </p:cNvSpPr>
          <p:nvPr>
            <p:ph idx="1"/>
          </p:nvPr>
        </p:nvSpPr>
        <p:spPr>
          <a:xfrm>
            <a:off x="682083" y="1570329"/>
            <a:ext cx="4428760" cy="4740663"/>
          </a:xfrm>
        </p:spPr>
        <p:txBody>
          <a:bodyPr>
            <a:normAutofit/>
          </a:bodyPr>
          <a:lstStyle/>
          <a:p>
            <a:r>
              <a:rPr lang="en-US" dirty="0"/>
              <a:t>Submitting environmental comments during YESAB and Water Board processes</a:t>
            </a:r>
          </a:p>
          <a:p>
            <a:r>
              <a:rPr lang="en-US" dirty="0"/>
              <a:t>Raising public awareness with presentations, campaigns, interviews with media</a:t>
            </a:r>
          </a:p>
          <a:p>
            <a:r>
              <a:rPr lang="en-US" dirty="0"/>
              <a:t>Advocating for changes in policy and legislation</a:t>
            </a:r>
          </a:p>
          <a:p>
            <a:r>
              <a:rPr lang="en-US" dirty="0"/>
              <a:t>Keeping an eye on mines (thanks </a:t>
            </a:r>
            <a:r>
              <a:rPr lang="en-US" dirty="0" err="1"/>
              <a:t>LightHawk</a:t>
            </a:r>
            <a:r>
              <a:rPr lang="en-US" dirty="0"/>
              <a: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435" y="1517952"/>
            <a:ext cx="4766920" cy="267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is to be done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4409" y="3875238"/>
            <a:ext cx="1040946" cy="3212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230" y="3546206"/>
            <a:ext cx="3109377" cy="3215434"/>
          </a:xfrm>
          <a:prstGeom prst="rect">
            <a:avLst/>
          </a:prstGeom>
        </p:spPr>
      </p:pic>
    </p:spTree>
    <p:extLst>
      <p:ext uri="{BB962C8B-B14F-4D97-AF65-F5344CB8AC3E}">
        <p14:creationId xmlns:p14="http://schemas.microsoft.com/office/powerpoint/2010/main" val="3872364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4963"/>
          </a:xfrm>
        </p:spPr>
        <p:txBody>
          <a:bodyPr/>
          <a:lstStyle/>
          <a:p>
            <a:pPr algn="ctr"/>
            <a:r>
              <a:rPr lang="en-US" dirty="0"/>
              <a:t>What more could be done?</a:t>
            </a:r>
          </a:p>
        </p:txBody>
      </p:sp>
      <p:sp>
        <p:nvSpPr>
          <p:cNvPr id="3" name="Content Placeholder 2"/>
          <p:cNvSpPr>
            <a:spLocks noGrp="1"/>
          </p:cNvSpPr>
          <p:nvPr>
            <p:ph idx="1"/>
          </p:nvPr>
        </p:nvSpPr>
        <p:spPr>
          <a:xfrm>
            <a:off x="700482" y="1369055"/>
            <a:ext cx="5326831" cy="5157041"/>
          </a:xfrm>
        </p:spPr>
        <p:txBody>
          <a:bodyPr>
            <a:noAutofit/>
          </a:bodyPr>
          <a:lstStyle/>
          <a:p>
            <a:r>
              <a:rPr lang="en-US" sz="2400" dirty="0"/>
              <a:t>Change the bankruptcy laws regarding mining (should Directors be liable?) </a:t>
            </a:r>
          </a:p>
          <a:p>
            <a:r>
              <a:rPr lang="en-US" sz="2400" dirty="0"/>
              <a:t>Increase the financial security mining companies must pay (better to have too much than too little?)</a:t>
            </a:r>
          </a:p>
          <a:p>
            <a:r>
              <a:rPr lang="en-US" sz="2400" dirty="0"/>
              <a:t>Approve mines with acceptable and realistic closure plans and appropriate funding</a:t>
            </a:r>
          </a:p>
          <a:p>
            <a:r>
              <a:rPr lang="en-US" sz="2400" dirty="0"/>
              <a:t>Establish an Abandoned Mine fund</a:t>
            </a:r>
          </a:p>
          <a:p>
            <a:r>
              <a:rPr lang="en-US" sz="2400" dirty="0"/>
              <a:t>These can be part of the cost of doing business in a stable, politically supportive environment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7313" y="1453242"/>
            <a:ext cx="5631289" cy="5072854"/>
          </a:xfrm>
          <a:prstGeom prst="rect">
            <a:avLst/>
          </a:prstGeom>
        </p:spPr>
      </p:pic>
      <p:sp>
        <p:nvSpPr>
          <p:cNvPr id="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is to be done</a:t>
            </a:r>
          </a:p>
        </p:txBody>
      </p:sp>
    </p:spTree>
    <p:extLst>
      <p:ext uri="{BB962C8B-B14F-4D97-AF65-F5344CB8AC3E}">
        <p14:creationId xmlns:p14="http://schemas.microsoft.com/office/powerpoint/2010/main" val="2577705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3482"/>
            <a:ext cx="10515600" cy="1325563"/>
          </a:xfrm>
        </p:spPr>
        <p:txBody>
          <a:bodyPr/>
          <a:lstStyle/>
          <a:p>
            <a:pPr algn="ctr"/>
            <a:r>
              <a:rPr lang="en-CA" dirty="0"/>
              <a:t>Conclusions</a:t>
            </a:r>
            <a:endParaRPr lang="en-US" dirty="0"/>
          </a:p>
        </p:txBody>
      </p:sp>
      <p:sp>
        <p:nvSpPr>
          <p:cNvPr id="3" name="Content Placeholder 2"/>
          <p:cNvSpPr>
            <a:spLocks noGrp="1"/>
          </p:cNvSpPr>
          <p:nvPr>
            <p:ph idx="1"/>
          </p:nvPr>
        </p:nvSpPr>
        <p:spPr>
          <a:xfrm>
            <a:off x="579663" y="1953104"/>
            <a:ext cx="10899321" cy="3028799"/>
          </a:xfrm>
        </p:spPr>
        <p:txBody>
          <a:bodyPr>
            <a:noAutofit/>
          </a:bodyPr>
          <a:lstStyle/>
          <a:p>
            <a:pPr marL="0" indent="0" algn="ctr">
              <a:buNone/>
            </a:pPr>
            <a:r>
              <a:rPr lang="en-CA" b="1" dirty="0"/>
              <a:t>Mining in the Yukon is sometimes about </a:t>
            </a:r>
          </a:p>
          <a:p>
            <a:pPr marL="0" indent="0" algn="ctr">
              <a:buNone/>
            </a:pPr>
            <a:r>
              <a:rPr lang="en-CA" b="1" u="sng" dirty="0"/>
              <a:t>privatizing profit</a:t>
            </a:r>
            <a:r>
              <a:rPr lang="en-CA" b="1" dirty="0"/>
              <a:t> and </a:t>
            </a:r>
            <a:r>
              <a:rPr lang="en-CA" b="1" u="sng" dirty="0"/>
              <a:t>socializing risk</a:t>
            </a:r>
            <a:r>
              <a:rPr lang="en-CA" b="1" dirty="0"/>
              <a:t>, </a:t>
            </a:r>
          </a:p>
          <a:p>
            <a:pPr marL="0" indent="0" algn="ctr">
              <a:buNone/>
            </a:pPr>
            <a:r>
              <a:rPr lang="en-CA" b="1" dirty="0"/>
              <a:t>which means </a:t>
            </a:r>
            <a:r>
              <a:rPr lang="en-CA" b="1" u="sng" dirty="0"/>
              <a:t>taxpayers pay for cleanup</a:t>
            </a:r>
            <a:r>
              <a:rPr lang="en-CA" b="1" dirty="0"/>
              <a:t>.</a:t>
            </a:r>
          </a:p>
          <a:p>
            <a:pPr marL="0" indent="0" algn="ctr">
              <a:buNone/>
            </a:pPr>
            <a:endParaRPr lang="en-CA" b="1" dirty="0"/>
          </a:p>
          <a:p>
            <a:pPr marL="0" indent="0" algn="ctr">
              <a:buNone/>
            </a:pPr>
            <a:r>
              <a:rPr lang="en-CA" b="1" dirty="0"/>
              <a:t>Getting </a:t>
            </a:r>
            <a:r>
              <a:rPr lang="en-CA" b="1" u="sng" dirty="0"/>
              <a:t>sufficient</a:t>
            </a:r>
            <a:r>
              <a:rPr lang="en-CA" b="1" dirty="0"/>
              <a:t> financial security </a:t>
            </a:r>
            <a:r>
              <a:rPr lang="en-CA" b="1" u="sng" dirty="0"/>
              <a:t>before things go bad</a:t>
            </a:r>
            <a:r>
              <a:rPr lang="en-CA" b="1" dirty="0"/>
              <a:t> </a:t>
            </a:r>
            <a:br>
              <a:rPr lang="en-CA" b="1" dirty="0"/>
            </a:br>
            <a:r>
              <a:rPr lang="en-CA" b="1" dirty="0"/>
              <a:t>is important – but hard.</a:t>
            </a:r>
            <a:endParaRPr lang="en-CA" dirty="0"/>
          </a:p>
        </p:txBody>
      </p:sp>
    </p:spTree>
    <p:extLst>
      <p:ext uri="{BB962C8B-B14F-4D97-AF65-F5344CB8AC3E}">
        <p14:creationId xmlns:p14="http://schemas.microsoft.com/office/powerpoint/2010/main" val="387269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3483"/>
            <a:ext cx="10515600" cy="1004626"/>
          </a:xfrm>
        </p:spPr>
        <p:txBody>
          <a:bodyPr/>
          <a:lstStyle/>
          <a:p>
            <a:pPr algn="ctr"/>
            <a:r>
              <a:rPr lang="en-CA" dirty="0"/>
              <a:t>Thank you sponsors!</a:t>
            </a:r>
            <a:endParaRPr lang="en-US" dirty="0"/>
          </a:p>
        </p:txBody>
      </p:sp>
      <p:sp>
        <p:nvSpPr>
          <p:cNvPr id="4" name="Content Placeholder 2"/>
          <p:cNvSpPr txBox="1">
            <a:spLocks/>
          </p:cNvSpPr>
          <p:nvPr/>
        </p:nvSpPr>
        <p:spPr>
          <a:xfrm>
            <a:off x="629033" y="4138072"/>
            <a:ext cx="10899321" cy="7430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2400" dirty="0"/>
              <a:t>And these groups who enable us to be a ‘watchdog’ for mining in the Yukon: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1195" y="1148315"/>
            <a:ext cx="4637159" cy="164571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646" y="1260397"/>
            <a:ext cx="4682222" cy="10729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889" y="4795654"/>
            <a:ext cx="2511244" cy="144461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481" y="5009880"/>
            <a:ext cx="3987364" cy="123038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500" y="2857500"/>
            <a:ext cx="5715000" cy="1143000"/>
          </a:xfrm>
          <a:prstGeom prst="rect">
            <a:avLst/>
          </a:prstGeom>
        </p:spPr>
      </p:pic>
    </p:spTree>
    <p:extLst>
      <p:ext uri="{BB962C8B-B14F-4D97-AF65-F5344CB8AC3E}">
        <p14:creationId xmlns:p14="http://schemas.microsoft.com/office/powerpoint/2010/main" val="663020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3482"/>
            <a:ext cx="10515600" cy="1325563"/>
          </a:xfrm>
        </p:spPr>
        <p:txBody>
          <a:bodyPr/>
          <a:lstStyle/>
          <a:p>
            <a:pPr algn="ctr"/>
            <a:r>
              <a:rPr lang="en-CA" dirty="0"/>
              <a:t>Thank You</a:t>
            </a:r>
            <a:endParaRPr lang="en-US" dirty="0"/>
          </a:p>
        </p:txBody>
      </p:sp>
      <p:sp>
        <p:nvSpPr>
          <p:cNvPr id="4" name="Content Placeholder 2"/>
          <p:cNvSpPr txBox="1">
            <a:spLocks/>
          </p:cNvSpPr>
          <p:nvPr/>
        </p:nvSpPr>
        <p:spPr>
          <a:xfrm>
            <a:off x="629033" y="1902309"/>
            <a:ext cx="10899321" cy="3670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3200" dirty="0"/>
              <a:t>Thank you to our sponsors, members, and volunteers, </a:t>
            </a:r>
          </a:p>
          <a:p>
            <a:pPr marL="0" indent="0" algn="ctr">
              <a:buFont typeface="Arial" panose="020B0604020202020204" pitchFamily="34" charset="0"/>
              <a:buNone/>
            </a:pPr>
            <a:r>
              <a:rPr lang="en-CA" sz="3200" dirty="0"/>
              <a:t>especially our mining committee.</a:t>
            </a:r>
          </a:p>
          <a:p>
            <a:pPr marL="0" indent="0" algn="ctr">
              <a:buFont typeface="Arial" panose="020B0604020202020204" pitchFamily="34" charset="0"/>
              <a:buNone/>
            </a:pPr>
            <a:endParaRPr lang="en-CA" sz="3200" dirty="0"/>
          </a:p>
          <a:p>
            <a:pPr marL="0" indent="0" algn="ctr">
              <a:buFont typeface="Arial" panose="020B0604020202020204" pitchFamily="34" charset="0"/>
              <a:buNone/>
            </a:pPr>
            <a:r>
              <a:rPr lang="en-CA" sz="3200" dirty="0"/>
              <a:t>Become a YCS member to support more work like this!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853" y="5374860"/>
            <a:ext cx="2511874" cy="9091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203" y="4382560"/>
            <a:ext cx="2740158" cy="6278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1622" y="4212413"/>
            <a:ext cx="1683040" cy="96818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1722" y="5418592"/>
            <a:ext cx="2662841" cy="82167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7062" y="4793806"/>
            <a:ext cx="5057876" cy="1011575"/>
          </a:xfrm>
          <a:prstGeom prst="rect">
            <a:avLst/>
          </a:prstGeom>
        </p:spPr>
      </p:pic>
    </p:spTree>
    <p:extLst>
      <p:ext uri="{BB962C8B-B14F-4D97-AF65-F5344CB8AC3E}">
        <p14:creationId xmlns:p14="http://schemas.microsoft.com/office/powerpoint/2010/main" val="4073230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Questions?</a:t>
            </a:r>
            <a:endParaRPr lang="en-US" dirty="0"/>
          </a:p>
        </p:txBody>
      </p:sp>
      <p:sp>
        <p:nvSpPr>
          <p:cNvPr id="3" name="Content Placeholder 2"/>
          <p:cNvSpPr>
            <a:spLocks noGrp="1"/>
          </p:cNvSpPr>
          <p:nvPr>
            <p:ph idx="1"/>
          </p:nvPr>
        </p:nvSpPr>
        <p:spPr>
          <a:xfrm>
            <a:off x="1981200" y="3990975"/>
            <a:ext cx="8229600" cy="2638424"/>
          </a:xfrm>
        </p:spPr>
        <p:txBody>
          <a:bodyPr>
            <a:normAutofit/>
          </a:bodyPr>
          <a:lstStyle/>
          <a:p>
            <a:pPr marL="0" indent="0" algn="ctr">
              <a:buNone/>
            </a:pPr>
            <a:r>
              <a:rPr lang="en-US" dirty="0"/>
              <a:t>Lewis Rifkind, Mining Analyst</a:t>
            </a:r>
          </a:p>
          <a:p>
            <a:pPr marL="0" indent="0" algn="ctr">
              <a:buNone/>
            </a:pPr>
            <a:r>
              <a:rPr lang="en-US" dirty="0"/>
              <a:t>Yukon Conservation Society</a:t>
            </a:r>
          </a:p>
          <a:p>
            <a:pPr marL="0" indent="0" algn="ctr">
              <a:buNone/>
            </a:pPr>
            <a:r>
              <a:rPr lang="en-US" dirty="0"/>
              <a:t>867-668-5678</a:t>
            </a:r>
          </a:p>
          <a:p>
            <a:pPr marL="0" indent="0" algn="ctr">
              <a:buNone/>
            </a:pPr>
            <a:r>
              <a:rPr lang="en-US" dirty="0">
                <a:hlinkClick r:id="rId2"/>
              </a:rPr>
              <a:t>mining@yukonconservation.org</a:t>
            </a:r>
            <a:r>
              <a:rPr lang="en-US" dirty="0"/>
              <a:t>  </a:t>
            </a:r>
          </a:p>
          <a:p>
            <a:pPr marL="0" indent="0" algn="ctr">
              <a:buNone/>
            </a:pPr>
            <a:r>
              <a:rPr lang="en-US" dirty="0">
                <a:hlinkClick r:id="rId3"/>
              </a:rPr>
              <a:t>www.yukonconservation.org</a:t>
            </a:r>
            <a:r>
              <a:rPr lang="en-US" dirty="0"/>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7833" y="1723422"/>
            <a:ext cx="4574252" cy="1386570"/>
          </a:xfrm>
          <a:prstGeom prst="rect">
            <a:avLst/>
          </a:prstGeom>
        </p:spPr>
      </p:pic>
    </p:spTree>
    <p:extLst>
      <p:ext uri="{BB962C8B-B14F-4D97-AF65-F5344CB8AC3E}">
        <p14:creationId xmlns:p14="http://schemas.microsoft.com/office/powerpoint/2010/main" val="269345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Topics for tonight</a:t>
            </a:r>
          </a:p>
        </p:txBody>
      </p:sp>
      <p:sp>
        <p:nvSpPr>
          <p:cNvPr id="3" name="Content Placeholder 2"/>
          <p:cNvSpPr>
            <a:spLocks noGrp="1"/>
          </p:cNvSpPr>
          <p:nvPr>
            <p:ph idx="1"/>
          </p:nvPr>
        </p:nvSpPr>
        <p:spPr/>
        <p:txBody>
          <a:bodyPr/>
          <a:lstStyle/>
          <a:p>
            <a:r>
              <a:rPr lang="en-US" dirty="0"/>
              <a:t>About the Yukon Conservation Society</a:t>
            </a:r>
          </a:p>
          <a:p>
            <a:r>
              <a:rPr lang="en-US" dirty="0">
                <a:solidFill>
                  <a:schemeClr val="accent2"/>
                </a:solidFill>
              </a:rPr>
              <a:t>What is an abandoned mine?</a:t>
            </a:r>
          </a:p>
          <a:p>
            <a:r>
              <a:rPr lang="en-US" dirty="0"/>
              <a:t>What has to be done to abandoned mines?</a:t>
            </a:r>
          </a:p>
          <a:p>
            <a:r>
              <a:rPr lang="en-US" dirty="0"/>
              <a:t>Financial shenanigans – sending in the accountants</a:t>
            </a:r>
          </a:p>
          <a:p>
            <a:r>
              <a:rPr lang="en-US" dirty="0"/>
              <a:t>Government steps up to shoulder the burden</a:t>
            </a:r>
          </a:p>
          <a:p>
            <a:r>
              <a:rPr lang="en-US" dirty="0"/>
              <a:t>Financial security</a:t>
            </a:r>
          </a:p>
          <a:p>
            <a:r>
              <a:rPr lang="en-US" dirty="0"/>
              <a:t>What is to be done</a:t>
            </a:r>
          </a:p>
          <a:p>
            <a:endParaRPr lang="en-US" dirty="0"/>
          </a:p>
        </p:txBody>
      </p:sp>
    </p:spTree>
    <p:extLst>
      <p:ext uri="{BB962C8B-B14F-4D97-AF65-F5344CB8AC3E}">
        <p14:creationId xmlns:p14="http://schemas.microsoft.com/office/powerpoint/2010/main" val="330801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an abandoned mine?</a:t>
            </a:r>
          </a:p>
        </p:txBody>
      </p:sp>
      <p:sp>
        <p:nvSpPr>
          <p:cNvPr id="3" name="Content Placeholder 2"/>
          <p:cNvSpPr>
            <a:spLocks noGrp="1"/>
          </p:cNvSpPr>
          <p:nvPr>
            <p:ph idx="1"/>
          </p:nvPr>
        </p:nvSpPr>
        <p:spPr>
          <a:xfrm>
            <a:off x="827567" y="1602341"/>
            <a:ext cx="10515600" cy="4351338"/>
          </a:xfrm>
        </p:spPr>
        <p:txBody>
          <a:bodyPr/>
          <a:lstStyle/>
          <a:p>
            <a:r>
              <a:rPr lang="en-US" dirty="0"/>
              <a:t>Orphaned or abandoned mines are those mines for which the owner cannot be found or for which the owner is financially unable or unwilling to carry out clean-up. </a:t>
            </a:r>
          </a:p>
          <a:p>
            <a:pPr lvl="2"/>
            <a:r>
              <a:rPr lang="en-US" sz="1600" dirty="0"/>
              <a:t>National Abandoned/Orphaned Mine Initiative (NAOMI) </a:t>
            </a:r>
            <a:r>
              <a:rPr lang="en-US" sz="1600" dirty="0">
                <a:hlinkClick r:id="rId2"/>
              </a:rPr>
              <a:t>http://www.abandoned-mines.org/en/</a:t>
            </a:r>
            <a:r>
              <a:rPr lang="en-US" sz="1600" dirty="0"/>
              <a:t>  </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164" y="3309481"/>
            <a:ext cx="5487780" cy="31077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57" y="3309481"/>
            <a:ext cx="5475514" cy="3100828"/>
          </a:xfrm>
          <a:prstGeom prst="rect">
            <a:avLst/>
          </a:prstGeom>
        </p:spPr>
      </p:pic>
      <p:sp>
        <p:nvSpPr>
          <p:cNvPr id="6"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is an abandoned mine?</a:t>
            </a:r>
          </a:p>
        </p:txBody>
      </p:sp>
    </p:spTree>
    <p:extLst>
      <p:ext uri="{BB962C8B-B14F-4D97-AF65-F5344CB8AC3E}">
        <p14:creationId xmlns:p14="http://schemas.microsoft.com/office/powerpoint/2010/main" val="308069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Abandoned Mines = Quartz Mines</a:t>
            </a:r>
          </a:p>
        </p:txBody>
      </p:sp>
      <p:sp>
        <p:nvSpPr>
          <p:cNvPr id="3" name="Content Placeholder 2"/>
          <p:cNvSpPr>
            <a:spLocks noGrp="1"/>
          </p:cNvSpPr>
          <p:nvPr>
            <p:ph idx="1"/>
          </p:nvPr>
        </p:nvSpPr>
        <p:spPr/>
        <p:txBody>
          <a:bodyPr/>
          <a:lstStyle/>
          <a:p>
            <a:r>
              <a:rPr lang="en-US" dirty="0"/>
              <a:t>Quartz mining (hard rock mining): the mining of gold on veins or ore bodies in place, as distinguished from placer mining (surface digging or washing)</a:t>
            </a:r>
          </a:p>
          <a:p>
            <a:pPr marL="0" indent="0">
              <a:buNone/>
            </a:pPr>
            <a:endParaRPr lang="en-US" dirty="0"/>
          </a:p>
          <a:p>
            <a:r>
              <a:rPr lang="en-US" dirty="0"/>
              <a:t>Abandoned Mines tend to always be Quartz Mines</a:t>
            </a:r>
          </a:p>
          <a:p>
            <a:pPr lvl="1"/>
            <a:r>
              <a:rPr lang="en-US" dirty="0"/>
              <a:t>Partly due to size</a:t>
            </a:r>
          </a:p>
          <a:p>
            <a:pPr lvl="1"/>
            <a:r>
              <a:rPr lang="en-US" dirty="0"/>
              <a:t>Partly due to complex chemistry</a:t>
            </a:r>
          </a:p>
          <a:p>
            <a:pPr lvl="1"/>
            <a:r>
              <a:rPr lang="en-US" dirty="0"/>
              <a:t>Partly due to length of environmental contamination</a:t>
            </a:r>
          </a:p>
          <a:p>
            <a:pPr lvl="1"/>
            <a:endParaRPr lang="en-US" dirty="0"/>
          </a:p>
          <a:p>
            <a:pPr lvl="1"/>
            <a:endParaRPr lang="en-US" dirty="0"/>
          </a:p>
        </p:txBody>
      </p:sp>
      <p:sp>
        <p:nvSpPr>
          <p:cNvPr id="4"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is an abandoned mine?</a:t>
            </a:r>
          </a:p>
        </p:txBody>
      </p:sp>
    </p:spTree>
    <p:extLst>
      <p:ext uri="{BB962C8B-B14F-4D97-AF65-F5344CB8AC3E}">
        <p14:creationId xmlns:p14="http://schemas.microsoft.com/office/powerpoint/2010/main" val="1923894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Abandoned mines in the Yukon</a:t>
            </a:r>
          </a:p>
        </p:txBody>
      </p:sp>
      <p:sp>
        <p:nvSpPr>
          <p:cNvPr id="3" name="Content Placeholder 2"/>
          <p:cNvSpPr>
            <a:spLocks noGrp="1"/>
          </p:cNvSpPr>
          <p:nvPr>
            <p:ph idx="1"/>
          </p:nvPr>
        </p:nvSpPr>
        <p:spPr>
          <a:xfrm>
            <a:off x="838200" y="1825625"/>
            <a:ext cx="5126665" cy="4351338"/>
          </a:xfrm>
        </p:spPr>
        <p:txBody>
          <a:bodyPr/>
          <a:lstStyle/>
          <a:p>
            <a:r>
              <a:rPr lang="en-US" dirty="0"/>
              <a:t>Clinton Creek</a:t>
            </a:r>
          </a:p>
          <a:p>
            <a:r>
              <a:rPr lang="en-US" dirty="0"/>
              <a:t>Faro Mine </a:t>
            </a:r>
          </a:p>
          <a:p>
            <a:r>
              <a:rPr lang="en-US" dirty="0" err="1"/>
              <a:t>Ketza</a:t>
            </a:r>
            <a:r>
              <a:rPr lang="en-US" dirty="0"/>
              <a:t> River</a:t>
            </a:r>
          </a:p>
          <a:p>
            <a:r>
              <a:rPr lang="en-US" dirty="0"/>
              <a:t>Mt Nansen</a:t>
            </a:r>
          </a:p>
          <a:p>
            <a:r>
              <a:rPr lang="en-US" dirty="0"/>
              <a:t>Keno Complex</a:t>
            </a:r>
          </a:p>
          <a:p>
            <a:endParaRPr lang="en-US" dirty="0"/>
          </a:p>
          <a:p>
            <a:r>
              <a:rPr lang="en-US" dirty="0"/>
              <a:t>Wolverine Mine</a:t>
            </a:r>
          </a:p>
          <a:p>
            <a:endParaRPr lang="en-US" dirty="0"/>
          </a:p>
          <a:p>
            <a:endParaRPr lang="en-US" dirty="0"/>
          </a:p>
        </p:txBody>
      </p:sp>
      <p:sp>
        <p:nvSpPr>
          <p:cNvPr id="6" name="Rectangle 5"/>
          <p:cNvSpPr/>
          <p:nvPr/>
        </p:nvSpPr>
        <p:spPr>
          <a:xfrm>
            <a:off x="6905608" y="5923950"/>
            <a:ext cx="4214936" cy="461665"/>
          </a:xfrm>
          <a:prstGeom prst="rect">
            <a:avLst/>
          </a:prstGeom>
        </p:spPr>
        <p:txBody>
          <a:bodyPr wrap="none">
            <a:spAutoFit/>
          </a:bodyPr>
          <a:lstStyle/>
          <a:p>
            <a:r>
              <a:rPr lang="en-US" sz="1200" dirty="0">
                <a:hlinkClick r:id="rId2"/>
              </a:rPr>
              <a:t>http://www.emr.gov.yk.ca/aam/location_type_two_mines.html</a:t>
            </a:r>
            <a:r>
              <a:rPr lang="en-US" sz="1200" dirty="0"/>
              <a:t>  </a:t>
            </a:r>
          </a:p>
          <a:p>
            <a:r>
              <a:rPr lang="en-US" sz="1200" dirty="0"/>
              <a:t>Modified by YCS</a:t>
            </a:r>
          </a:p>
        </p:txBody>
      </p:sp>
      <p:grpSp>
        <p:nvGrpSpPr>
          <p:cNvPr id="7" name="Group 6"/>
          <p:cNvGrpSpPr/>
          <p:nvPr/>
        </p:nvGrpSpPr>
        <p:grpSpPr>
          <a:xfrm>
            <a:off x="7018811" y="1910023"/>
            <a:ext cx="3392843" cy="3725342"/>
            <a:chOff x="7123586" y="2138623"/>
            <a:chExt cx="3392843" cy="3725342"/>
          </a:xfrm>
        </p:grpSpPr>
        <p:pic>
          <p:nvPicPr>
            <p:cNvPr id="1026" name="Picture 2" descr="http://www.emr.gov.yk.ca/aam/images/aam_map_revised_december20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586" y="2138623"/>
              <a:ext cx="3392843" cy="372534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a:spLocks noChangeAspect="1"/>
            </p:cNvSpPr>
            <p:nvPr/>
          </p:nvSpPr>
          <p:spPr>
            <a:xfrm>
              <a:off x="8399731" y="4251304"/>
              <a:ext cx="154034" cy="15403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TextBox 4"/>
            <p:cNvSpPr txBox="1"/>
            <p:nvPr/>
          </p:nvSpPr>
          <p:spPr>
            <a:xfrm>
              <a:off x="8356091" y="4200955"/>
              <a:ext cx="256802" cy="261610"/>
            </a:xfrm>
            <a:prstGeom prst="rect">
              <a:avLst/>
            </a:prstGeom>
            <a:noFill/>
          </p:spPr>
          <p:txBody>
            <a:bodyPr wrap="none" rtlCol="0">
              <a:spAutoFit/>
            </a:bodyPr>
            <a:lstStyle/>
            <a:p>
              <a:r>
                <a:rPr lang="en-CA" sz="1100" dirty="0"/>
                <a:t>5</a:t>
              </a:r>
              <a:endParaRPr lang="en-CA" dirty="0"/>
            </a:p>
          </p:txBody>
        </p:sp>
        <p:sp>
          <p:nvSpPr>
            <p:cNvPr id="10" name="Oval 9"/>
            <p:cNvSpPr>
              <a:spLocks noChangeAspect="1"/>
            </p:cNvSpPr>
            <p:nvPr/>
          </p:nvSpPr>
          <p:spPr>
            <a:xfrm>
              <a:off x="9360204" y="4438730"/>
              <a:ext cx="154034" cy="15403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11" name="TextBox 10"/>
            <p:cNvSpPr txBox="1"/>
            <p:nvPr/>
          </p:nvSpPr>
          <p:spPr>
            <a:xfrm>
              <a:off x="9316564" y="4378856"/>
              <a:ext cx="256802" cy="261610"/>
            </a:xfrm>
            <a:prstGeom prst="rect">
              <a:avLst/>
            </a:prstGeom>
            <a:noFill/>
          </p:spPr>
          <p:txBody>
            <a:bodyPr wrap="none" rtlCol="0">
              <a:spAutoFit/>
            </a:bodyPr>
            <a:lstStyle/>
            <a:p>
              <a:r>
                <a:rPr lang="en-CA" sz="1100" dirty="0"/>
                <a:t>5</a:t>
              </a:r>
              <a:endParaRPr lang="en-CA" dirty="0"/>
            </a:p>
          </p:txBody>
        </p:sp>
        <p:sp>
          <p:nvSpPr>
            <p:cNvPr id="13" name="TextBox 12"/>
            <p:cNvSpPr txBox="1"/>
            <p:nvPr/>
          </p:nvSpPr>
          <p:spPr>
            <a:xfrm>
              <a:off x="9492143" y="4387173"/>
              <a:ext cx="482824" cy="261610"/>
            </a:xfrm>
            <a:prstGeom prst="rect">
              <a:avLst/>
            </a:prstGeom>
            <a:noFill/>
          </p:spPr>
          <p:txBody>
            <a:bodyPr wrap="none" rtlCol="0">
              <a:spAutoFit/>
            </a:bodyPr>
            <a:lstStyle/>
            <a:p>
              <a:r>
                <a:rPr lang="en-CA" sz="1100" b="1" dirty="0"/>
                <a:t>Keno</a:t>
              </a:r>
              <a:endParaRPr lang="en-CA" b="1" dirty="0"/>
            </a:p>
          </p:txBody>
        </p:sp>
      </p:grpSp>
      <p:sp>
        <p:nvSpPr>
          <p:cNvPr id="15"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is an abandoned mine?</a:t>
            </a:r>
          </a:p>
        </p:txBody>
      </p:sp>
    </p:spTree>
    <p:extLst>
      <p:ext uri="{BB962C8B-B14F-4D97-AF65-F5344CB8AC3E}">
        <p14:creationId xmlns:p14="http://schemas.microsoft.com/office/powerpoint/2010/main" val="99340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Keno – example of the future?</a:t>
            </a:r>
          </a:p>
        </p:txBody>
      </p:sp>
      <p:pic>
        <p:nvPicPr>
          <p:cNvPr id="4" name="Content Placeholder 3"/>
          <p:cNvPicPr>
            <a:picLocks noGrp="1" noChangeAspect="1"/>
          </p:cNvPicPr>
          <p:nvPr>
            <p:ph idx="1"/>
          </p:nvPr>
        </p:nvPicPr>
        <p:blipFill>
          <a:blip r:embed="rId2"/>
          <a:stretch>
            <a:fillRect/>
          </a:stretch>
        </p:blipFill>
        <p:spPr>
          <a:xfrm>
            <a:off x="7356143" y="1961127"/>
            <a:ext cx="3680359" cy="4203456"/>
          </a:xfrm>
          <a:prstGeom prst="rect">
            <a:avLst/>
          </a:prstGeom>
        </p:spPr>
      </p:pic>
      <p:sp>
        <p:nvSpPr>
          <p:cNvPr id="5" name="Rectangle 4"/>
          <p:cNvSpPr/>
          <p:nvPr/>
        </p:nvSpPr>
        <p:spPr>
          <a:xfrm>
            <a:off x="838200" y="1783624"/>
            <a:ext cx="6096000" cy="4401205"/>
          </a:xfrm>
          <a:prstGeom prst="rect">
            <a:avLst/>
          </a:prstGeom>
        </p:spPr>
        <p:txBody>
          <a:bodyPr>
            <a:spAutoFit/>
          </a:bodyPr>
          <a:lstStyle/>
          <a:p>
            <a:pPr marL="285750" indent="-285750">
              <a:buFont typeface="Arial" panose="020B0604020202020204" pitchFamily="34" charset="0"/>
              <a:buChar char="•"/>
            </a:pPr>
            <a:r>
              <a:rPr lang="en-US" sz="2000" dirty="0"/>
              <a:t>Elsa Reclamation and Development Company Ltd., a unit of </a:t>
            </a:r>
            <a:r>
              <a:rPr lang="en-US" sz="2000" dirty="0" err="1"/>
              <a:t>Alexco</a:t>
            </a:r>
            <a:r>
              <a:rPr lang="en-US" sz="2000" dirty="0"/>
              <a:t> Resource Corp., owns the former assets of United Keno Hill Mines (UKHM) and is responsible for the care and maintenance of the properties and the eventual reclamation and closure of the overall UKHM sites through a funding agreement with Yukon and Canada.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err="1"/>
              <a:t>Alexco</a:t>
            </a:r>
            <a:r>
              <a:rPr lang="en-US" sz="2000" dirty="0"/>
              <a:t> Keno Hill Mining Corp., a separate subsidiary of </a:t>
            </a:r>
            <a:r>
              <a:rPr lang="en-US" sz="2000" dirty="0" err="1"/>
              <a:t>Alexco</a:t>
            </a:r>
            <a:r>
              <a:rPr lang="en-US" sz="2000" dirty="0"/>
              <a:t> Resource Corp., has been incorporated for the purpose of mineral extraction.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Faro and Mt. Nansen are taking a similar route.</a:t>
            </a:r>
          </a:p>
        </p:txBody>
      </p:sp>
      <p:sp>
        <p:nvSpPr>
          <p:cNvPr id="6" name="Rectangle 5"/>
          <p:cNvSpPr/>
          <p:nvPr/>
        </p:nvSpPr>
        <p:spPr>
          <a:xfrm>
            <a:off x="1927364" y="5170997"/>
            <a:ext cx="4653390" cy="338554"/>
          </a:xfrm>
          <a:prstGeom prst="rect">
            <a:avLst/>
          </a:prstGeom>
        </p:spPr>
        <p:txBody>
          <a:bodyPr wrap="none">
            <a:spAutoFit/>
          </a:bodyPr>
          <a:lstStyle/>
          <a:p>
            <a:pPr marL="285750" indent="-285750">
              <a:buFont typeface="Arial" panose="020B0604020202020204" pitchFamily="34" charset="0"/>
              <a:buChar char="•"/>
            </a:pPr>
            <a:r>
              <a:rPr lang="en-US" sz="1600" dirty="0">
                <a:hlinkClick r:id="rId3"/>
              </a:rPr>
              <a:t>http://www.emr.gov.yk.ca/mining/bellekeno.html</a:t>
            </a:r>
            <a:r>
              <a:rPr lang="en-US" sz="1600" dirty="0"/>
              <a:t> </a:t>
            </a:r>
          </a:p>
        </p:txBody>
      </p:sp>
      <p:sp>
        <p:nvSpPr>
          <p:cNvPr id="7" name="Content Placeholder 2"/>
          <p:cNvSpPr txBox="1">
            <a:spLocks/>
          </p:cNvSpPr>
          <p:nvPr/>
        </p:nvSpPr>
        <p:spPr>
          <a:xfrm>
            <a:off x="8120895" y="6528951"/>
            <a:ext cx="4067046" cy="318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accent2"/>
                </a:solidFill>
              </a:rPr>
              <a:t>What is an abandoned mine?</a:t>
            </a:r>
          </a:p>
        </p:txBody>
      </p:sp>
    </p:spTree>
    <p:extLst>
      <p:ext uri="{BB962C8B-B14F-4D97-AF65-F5344CB8AC3E}">
        <p14:creationId xmlns:p14="http://schemas.microsoft.com/office/powerpoint/2010/main" val="1786170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8689</TotalTime>
  <Words>2780</Words>
  <Application>Microsoft Office PowerPoint</Application>
  <PresentationFormat>Widescreen</PresentationFormat>
  <Paragraphs>293</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PowerPoint Presentation</vt:lpstr>
      <vt:lpstr>Topics for today</vt:lpstr>
      <vt:lpstr>Yukon Conservation Society</vt:lpstr>
      <vt:lpstr>Thank you sponsors!</vt:lpstr>
      <vt:lpstr>Topics for tonight</vt:lpstr>
      <vt:lpstr>What is an abandoned mine?</vt:lpstr>
      <vt:lpstr>Abandoned Mines = Quartz Mines</vt:lpstr>
      <vt:lpstr>Abandoned mines in the Yukon</vt:lpstr>
      <vt:lpstr>Keno – example of the future?</vt:lpstr>
      <vt:lpstr>Mine sites of note (but not abandoned) </vt:lpstr>
      <vt:lpstr>Topics for tonight</vt:lpstr>
      <vt:lpstr>Abandoned mines need…</vt:lpstr>
      <vt:lpstr>Mine closure isn’t necessarily abandonment</vt:lpstr>
      <vt:lpstr>Temporary closure</vt:lpstr>
      <vt:lpstr>Temporary closures in the Yukon</vt:lpstr>
      <vt:lpstr>Remediation vs. reclamation</vt:lpstr>
      <vt:lpstr>Topics for tonight</vt:lpstr>
      <vt:lpstr>Mining companies: Privatizing profits, socializing risks</vt:lpstr>
      <vt:lpstr>When mining companies can’t pay the bills</vt:lpstr>
      <vt:lpstr>Federal legislation to the rescue (for the miners)</vt:lpstr>
      <vt:lpstr>Who’s in charge?</vt:lpstr>
      <vt:lpstr>Who gets paid?</vt:lpstr>
      <vt:lpstr>Supreme Court of Canada and Redwater</vt:lpstr>
      <vt:lpstr>Are company directors liable?</vt:lpstr>
      <vt:lpstr>Topics for tonight</vt:lpstr>
      <vt:lpstr>Is the federal government responsible?</vt:lpstr>
      <vt:lpstr>Federal costs</vt:lpstr>
      <vt:lpstr>Is Yukon Government responsible? </vt:lpstr>
      <vt:lpstr>Topics for tonight</vt:lpstr>
      <vt:lpstr>What is security?</vt:lpstr>
      <vt:lpstr>Yukon financial security</vt:lpstr>
      <vt:lpstr>How is security determined?</vt:lpstr>
      <vt:lpstr>Wolverine Mine – we’ve learnt nothing</vt:lpstr>
      <vt:lpstr>The YCS guesstimate of taxpayer liability</vt:lpstr>
      <vt:lpstr>Topics for tonight</vt:lpstr>
      <vt:lpstr>How the public can ask for adequate security</vt:lpstr>
      <vt:lpstr>What YCS is doing</vt:lpstr>
      <vt:lpstr>What more could be done?</vt:lpstr>
      <vt:lpstr>Conclusions</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Abandoned Mines In The Yukon</dc:title>
  <dc:creator>Mining</dc:creator>
  <cp:lastModifiedBy>Lewis Rifkind</cp:lastModifiedBy>
  <cp:revision>165</cp:revision>
  <cp:lastPrinted>2019-06-26T23:54:51Z</cp:lastPrinted>
  <dcterms:created xsi:type="dcterms:W3CDTF">2018-12-05T23:06:27Z</dcterms:created>
  <dcterms:modified xsi:type="dcterms:W3CDTF">2021-02-08T18:00:41Z</dcterms:modified>
</cp:coreProperties>
</file>