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58" r:id="rId4"/>
    <p:sldId id="260" r:id="rId5"/>
    <p:sldId id="299" r:id="rId6"/>
    <p:sldId id="261" r:id="rId7"/>
    <p:sldId id="284" r:id="rId8"/>
    <p:sldId id="266" r:id="rId9"/>
    <p:sldId id="264" r:id="rId10"/>
    <p:sldId id="265" r:id="rId11"/>
    <p:sldId id="267" r:id="rId12"/>
    <p:sldId id="280" r:id="rId13"/>
    <p:sldId id="285" r:id="rId14"/>
    <p:sldId id="296" r:id="rId15"/>
    <p:sldId id="269" r:id="rId16"/>
    <p:sldId id="286" r:id="rId17"/>
    <p:sldId id="275" r:id="rId18"/>
    <p:sldId id="290" r:id="rId19"/>
    <p:sldId id="291" r:id="rId20"/>
    <p:sldId id="310" r:id="rId21"/>
    <p:sldId id="287" r:id="rId22"/>
    <p:sldId id="276" r:id="rId23"/>
    <p:sldId id="277" r:id="rId24"/>
    <p:sldId id="278" r:id="rId25"/>
    <p:sldId id="293" r:id="rId26"/>
    <p:sldId id="295" r:id="rId27"/>
    <p:sldId id="300" r:id="rId28"/>
    <p:sldId id="289" r:id="rId29"/>
    <p:sldId id="281" r:id="rId30"/>
    <p:sldId id="282" r:id="rId31"/>
    <p:sldId id="301" r:id="rId32"/>
    <p:sldId id="304" r:id="rId33"/>
    <p:sldId id="302" r:id="rId34"/>
    <p:sldId id="272" r:id="rId35"/>
    <p:sldId id="303" r:id="rId36"/>
    <p:sldId id="305" r:id="rId37"/>
    <p:sldId id="307" r:id="rId38"/>
    <p:sldId id="294" r:id="rId39"/>
    <p:sldId id="308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467AC-2E5F-4E70-BCE0-7087EA03BFD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3E1D779-7928-449B-AA56-876F51EDC279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Longer melt down period </a:t>
          </a:r>
          <a:endParaRPr lang="en-CA" sz="1000" b="1" dirty="0">
            <a:solidFill>
              <a:srgbClr val="00B0F0"/>
            </a:solidFill>
          </a:endParaRPr>
        </a:p>
      </dgm:t>
    </dgm:pt>
    <dgm:pt modelId="{B082EF2B-AFA9-4E7A-96B0-2ACCFFE5E0AA}" type="parTrans" cxnId="{B1819419-E938-4CD3-ABD8-C5A63DDE3BAC}">
      <dgm:prSet/>
      <dgm:spPr/>
      <dgm:t>
        <a:bodyPr/>
        <a:lstStyle/>
        <a:p>
          <a:endParaRPr lang="en-CA"/>
        </a:p>
      </dgm:t>
    </dgm:pt>
    <dgm:pt modelId="{BF929E6F-4237-4866-81F9-576EF7463E9F}" type="sibTrans" cxnId="{B1819419-E938-4CD3-ABD8-C5A63DDE3BAC}">
      <dgm:prSet/>
      <dgm:spPr/>
      <dgm:t>
        <a:bodyPr/>
        <a:lstStyle/>
        <a:p>
          <a:endParaRPr lang="en-CA"/>
        </a:p>
      </dgm:t>
    </dgm:pt>
    <dgm:pt modelId="{CCC36DC2-052E-4063-AAC9-2F33B37B3BDF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More thin, first year ice and less thick, multi year ice</a:t>
          </a:r>
          <a:endParaRPr lang="en-CA" sz="1000" b="1" dirty="0">
            <a:solidFill>
              <a:srgbClr val="00B0F0"/>
            </a:solidFill>
          </a:endParaRPr>
        </a:p>
      </dgm:t>
    </dgm:pt>
    <dgm:pt modelId="{A3577329-054D-4B69-8E69-E60D0316691C}" type="parTrans" cxnId="{3D032397-98B5-42A4-B7AC-013FF8E329AE}">
      <dgm:prSet/>
      <dgm:spPr/>
      <dgm:t>
        <a:bodyPr/>
        <a:lstStyle/>
        <a:p>
          <a:endParaRPr lang="en-CA"/>
        </a:p>
      </dgm:t>
    </dgm:pt>
    <dgm:pt modelId="{ADA6C08A-8D41-4E37-B288-C32358434D4D}" type="sibTrans" cxnId="{3D032397-98B5-42A4-B7AC-013FF8E329AE}">
      <dgm:prSet/>
      <dgm:spPr/>
      <dgm:t>
        <a:bodyPr/>
        <a:lstStyle/>
        <a:p>
          <a:endParaRPr lang="en-CA"/>
        </a:p>
      </dgm:t>
    </dgm:pt>
    <dgm:pt modelId="{D989731E-1052-4E62-8BB1-2D27B3587438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Thin ice cracks more easily</a:t>
          </a:r>
          <a:endParaRPr lang="en-CA" sz="1000" b="1" dirty="0">
            <a:solidFill>
              <a:srgbClr val="00B0F0"/>
            </a:solidFill>
          </a:endParaRPr>
        </a:p>
      </dgm:t>
    </dgm:pt>
    <dgm:pt modelId="{8A3B5BF3-D8A0-494D-9E4F-28903660CCA5}" type="parTrans" cxnId="{BB5B24BA-54F2-4960-99FE-B82B3A5A8185}">
      <dgm:prSet/>
      <dgm:spPr/>
      <dgm:t>
        <a:bodyPr/>
        <a:lstStyle/>
        <a:p>
          <a:endParaRPr lang="en-CA"/>
        </a:p>
      </dgm:t>
    </dgm:pt>
    <dgm:pt modelId="{3FB4E54A-0A1B-48DE-A8B9-F2A324FDB77F}" type="sibTrans" cxnId="{BB5B24BA-54F2-4960-99FE-B82B3A5A8185}">
      <dgm:prSet/>
      <dgm:spPr/>
      <dgm:t>
        <a:bodyPr/>
        <a:lstStyle/>
        <a:p>
          <a:endParaRPr lang="en-CA"/>
        </a:p>
      </dgm:t>
    </dgm:pt>
    <dgm:pt modelId="{DA03D156-BBD8-4CB8-BEC1-158833F54E55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Large areas of open water are created in the Arctic Ocean</a:t>
          </a:r>
          <a:endParaRPr lang="en-CA" sz="1000" b="1" dirty="0">
            <a:solidFill>
              <a:srgbClr val="00B0F0"/>
            </a:solidFill>
          </a:endParaRPr>
        </a:p>
      </dgm:t>
    </dgm:pt>
    <dgm:pt modelId="{D567E64A-CD2D-4401-8DDB-D20591A4430B}" type="parTrans" cxnId="{76AEA4C5-80EC-4AD3-9763-8D6E84F7857B}">
      <dgm:prSet/>
      <dgm:spPr/>
      <dgm:t>
        <a:bodyPr/>
        <a:lstStyle/>
        <a:p>
          <a:endParaRPr lang="en-CA"/>
        </a:p>
      </dgm:t>
    </dgm:pt>
    <dgm:pt modelId="{C971CB35-CFC1-4F26-9A79-8EE2038A8099}" type="sibTrans" cxnId="{76AEA4C5-80EC-4AD3-9763-8D6E84F7857B}">
      <dgm:prSet/>
      <dgm:spPr/>
      <dgm:t>
        <a:bodyPr/>
        <a:lstStyle/>
        <a:p>
          <a:endParaRPr lang="en-CA"/>
        </a:p>
      </dgm:t>
    </dgm:pt>
    <dgm:pt modelId="{897C4106-63B6-40E1-98D5-0F14C6D9B2DC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Global warming</a:t>
          </a:r>
          <a:endParaRPr lang="en-CA" sz="1000" b="1" dirty="0">
            <a:solidFill>
              <a:srgbClr val="00B0F0"/>
            </a:solidFill>
          </a:endParaRPr>
        </a:p>
      </dgm:t>
    </dgm:pt>
    <dgm:pt modelId="{0F319758-3C93-40D7-BD15-9E76411FCA9B}" type="parTrans" cxnId="{7320DC2F-4941-45ED-B614-23EA138A4011}">
      <dgm:prSet/>
      <dgm:spPr/>
      <dgm:t>
        <a:bodyPr/>
        <a:lstStyle/>
        <a:p>
          <a:endParaRPr lang="en-CA"/>
        </a:p>
      </dgm:t>
    </dgm:pt>
    <dgm:pt modelId="{10540E60-60EC-4A77-BEF8-A6AC29CE48CB}" type="sibTrans" cxnId="{7320DC2F-4941-45ED-B614-23EA138A4011}">
      <dgm:prSet/>
      <dgm:spPr/>
      <dgm:t>
        <a:bodyPr/>
        <a:lstStyle/>
        <a:p>
          <a:endParaRPr lang="en-CA"/>
        </a:p>
      </dgm:t>
    </dgm:pt>
    <dgm:pt modelId="{A640FCFC-A6DC-4997-9C4C-11CBA3C31666}">
      <dgm:prSet phldrT="[Text]" custT="1"/>
      <dgm:spPr/>
      <dgm:t>
        <a:bodyPr/>
        <a:lstStyle/>
        <a:p>
          <a:r>
            <a:rPr lang="en-CA" sz="1000" b="1" dirty="0" smtClean="0">
              <a:solidFill>
                <a:srgbClr val="00B0F0"/>
              </a:solidFill>
            </a:rPr>
            <a:t>Seawater absorbs the heat from the sun instead of reflecting it </a:t>
          </a:r>
          <a:endParaRPr lang="en-CA" sz="1000" b="1" dirty="0">
            <a:solidFill>
              <a:srgbClr val="00B0F0"/>
            </a:solidFill>
          </a:endParaRPr>
        </a:p>
      </dgm:t>
    </dgm:pt>
    <dgm:pt modelId="{EF279CD6-A93C-4776-B913-7B53D4183457}" type="parTrans" cxnId="{F27BD545-6091-4DAD-9C81-22809D1F32C7}">
      <dgm:prSet/>
      <dgm:spPr/>
      <dgm:t>
        <a:bodyPr/>
        <a:lstStyle/>
        <a:p>
          <a:endParaRPr lang="en-CA"/>
        </a:p>
      </dgm:t>
    </dgm:pt>
    <dgm:pt modelId="{9A687E5F-AFB0-41A2-B3C5-A883CB7AF29D}" type="sibTrans" cxnId="{F27BD545-6091-4DAD-9C81-22809D1F32C7}">
      <dgm:prSet/>
      <dgm:spPr/>
      <dgm:t>
        <a:bodyPr/>
        <a:lstStyle/>
        <a:p>
          <a:endParaRPr lang="en-CA"/>
        </a:p>
      </dgm:t>
    </dgm:pt>
    <dgm:pt modelId="{5E76D7BD-C56A-480F-A229-C4573C8CC264}" type="pres">
      <dgm:prSet presAssocID="{A7A467AC-2E5F-4E70-BCE0-7087EA03BF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7E744AF-754F-4982-ABF0-22E4DC08B4EA}" type="pres">
      <dgm:prSet presAssocID="{53E1D779-7928-449B-AA56-876F51EDC279}" presName="dummy" presStyleCnt="0"/>
      <dgm:spPr/>
    </dgm:pt>
    <dgm:pt modelId="{0595B8DB-1AED-413B-8232-E7CDE2E762AA}" type="pres">
      <dgm:prSet presAssocID="{53E1D779-7928-449B-AA56-876F51EDC279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50542E-9EEA-4D4C-A55F-EAD1632DE986}" type="pres">
      <dgm:prSet presAssocID="{BF929E6F-4237-4866-81F9-576EF7463E9F}" presName="sibTrans" presStyleLbl="node1" presStyleIdx="0" presStyleCnt="6" custScaleX="119020"/>
      <dgm:spPr/>
      <dgm:t>
        <a:bodyPr/>
        <a:lstStyle/>
        <a:p>
          <a:endParaRPr lang="en-CA"/>
        </a:p>
      </dgm:t>
    </dgm:pt>
    <dgm:pt modelId="{286CCA4D-7B45-4C47-A955-564BB7C3EA0E}" type="pres">
      <dgm:prSet presAssocID="{CCC36DC2-052E-4063-AAC9-2F33B37B3BDF}" presName="dummy" presStyleCnt="0"/>
      <dgm:spPr/>
    </dgm:pt>
    <dgm:pt modelId="{0D386190-D86E-4C68-B86F-21CE096F41F2}" type="pres">
      <dgm:prSet presAssocID="{CCC36DC2-052E-4063-AAC9-2F33B37B3BDF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BAC92F6-59FE-4DB8-8630-4E65A7D5634E}" type="pres">
      <dgm:prSet presAssocID="{ADA6C08A-8D41-4E37-B288-C32358434D4D}" presName="sibTrans" presStyleLbl="node1" presStyleIdx="1" presStyleCnt="6" custScaleX="119020"/>
      <dgm:spPr/>
      <dgm:t>
        <a:bodyPr/>
        <a:lstStyle/>
        <a:p>
          <a:endParaRPr lang="en-CA"/>
        </a:p>
      </dgm:t>
    </dgm:pt>
    <dgm:pt modelId="{EFC63F76-0C7B-4045-AF87-9E02E8E47E75}" type="pres">
      <dgm:prSet presAssocID="{D989731E-1052-4E62-8BB1-2D27B3587438}" presName="dummy" presStyleCnt="0"/>
      <dgm:spPr/>
    </dgm:pt>
    <dgm:pt modelId="{5E50E483-5527-4C56-83A0-2CD1F954AFA4}" type="pres">
      <dgm:prSet presAssocID="{D989731E-1052-4E62-8BB1-2D27B3587438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34B7FC-1356-442A-984A-24D3FE1A8F97}" type="pres">
      <dgm:prSet presAssocID="{3FB4E54A-0A1B-48DE-A8B9-F2A324FDB77F}" presName="sibTrans" presStyleLbl="node1" presStyleIdx="2" presStyleCnt="6" custScaleX="119020"/>
      <dgm:spPr/>
      <dgm:t>
        <a:bodyPr/>
        <a:lstStyle/>
        <a:p>
          <a:endParaRPr lang="en-CA"/>
        </a:p>
      </dgm:t>
    </dgm:pt>
    <dgm:pt modelId="{DDDB4AD6-599D-4E48-80C0-B86C855870BD}" type="pres">
      <dgm:prSet presAssocID="{DA03D156-BBD8-4CB8-BEC1-158833F54E55}" presName="dummy" presStyleCnt="0"/>
      <dgm:spPr/>
    </dgm:pt>
    <dgm:pt modelId="{53AD06C1-CD32-446A-BCD7-25710DFE50B1}" type="pres">
      <dgm:prSet presAssocID="{DA03D156-BBD8-4CB8-BEC1-158833F54E55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0BB09F-BE16-49DC-AE9C-15E7AD336986}" type="pres">
      <dgm:prSet presAssocID="{C971CB35-CFC1-4F26-9A79-8EE2038A8099}" presName="sibTrans" presStyleLbl="node1" presStyleIdx="3" presStyleCnt="6" custScaleX="119020"/>
      <dgm:spPr/>
      <dgm:t>
        <a:bodyPr/>
        <a:lstStyle/>
        <a:p>
          <a:endParaRPr lang="en-CA"/>
        </a:p>
      </dgm:t>
    </dgm:pt>
    <dgm:pt modelId="{75C65E73-1894-40A0-89C7-EE6F9C37B6C3}" type="pres">
      <dgm:prSet presAssocID="{A640FCFC-A6DC-4997-9C4C-11CBA3C31666}" presName="dummy" presStyleCnt="0"/>
      <dgm:spPr/>
    </dgm:pt>
    <dgm:pt modelId="{A861AE42-65CE-4ABB-8DE9-8B1E575D8800}" type="pres">
      <dgm:prSet presAssocID="{A640FCFC-A6DC-4997-9C4C-11CBA3C31666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7A9C89-D04A-4DBC-9F4D-74B343AB00CC}" type="pres">
      <dgm:prSet presAssocID="{9A687E5F-AFB0-41A2-B3C5-A883CB7AF29D}" presName="sibTrans" presStyleLbl="node1" presStyleIdx="4" presStyleCnt="6" custScaleX="119020"/>
      <dgm:spPr/>
      <dgm:t>
        <a:bodyPr/>
        <a:lstStyle/>
        <a:p>
          <a:endParaRPr lang="en-CA"/>
        </a:p>
      </dgm:t>
    </dgm:pt>
    <dgm:pt modelId="{6D098556-9ADC-47F2-AFC9-D774086C5EB0}" type="pres">
      <dgm:prSet presAssocID="{897C4106-63B6-40E1-98D5-0F14C6D9B2DC}" presName="dummy" presStyleCnt="0"/>
      <dgm:spPr/>
    </dgm:pt>
    <dgm:pt modelId="{E4D76997-DD5F-4281-A392-9D5D401B186D}" type="pres">
      <dgm:prSet presAssocID="{897C4106-63B6-40E1-98D5-0F14C6D9B2DC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C3A1C6-6129-4A09-BABA-3BCE1923E204}" type="pres">
      <dgm:prSet presAssocID="{10540E60-60EC-4A77-BEF8-A6AC29CE48CB}" presName="sibTrans" presStyleLbl="node1" presStyleIdx="5" presStyleCnt="6"/>
      <dgm:spPr/>
      <dgm:t>
        <a:bodyPr/>
        <a:lstStyle/>
        <a:p>
          <a:endParaRPr lang="en-CA"/>
        </a:p>
      </dgm:t>
    </dgm:pt>
  </dgm:ptLst>
  <dgm:cxnLst>
    <dgm:cxn modelId="{BC747E02-105C-4737-837A-5A71BBBD5F05}" type="presOf" srcId="{3FB4E54A-0A1B-48DE-A8B9-F2A324FDB77F}" destId="{9E34B7FC-1356-442A-984A-24D3FE1A8F97}" srcOrd="0" destOrd="0" presId="urn:microsoft.com/office/officeart/2005/8/layout/cycle1"/>
    <dgm:cxn modelId="{C36542AA-3C84-4EE5-B7C6-C30D8F49499D}" type="presOf" srcId="{DA03D156-BBD8-4CB8-BEC1-158833F54E55}" destId="{53AD06C1-CD32-446A-BCD7-25710DFE50B1}" srcOrd="0" destOrd="0" presId="urn:microsoft.com/office/officeart/2005/8/layout/cycle1"/>
    <dgm:cxn modelId="{2B197C40-F072-4925-B014-7D7B9176AF44}" type="presOf" srcId="{9A687E5F-AFB0-41A2-B3C5-A883CB7AF29D}" destId="{067A9C89-D04A-4DBC-9F4D-74B343AB00CC}" srcOrd="0" destOrd="0" presId="urn:microsoft.com/office/officeart/2005/8/layout/cycle1"/>
    <dgm:cxn modelId="{C5DED27B-BF84-446F-93ED-6DFC1C4757E9}" type="presOf" srcId="{C971CB35-CFC1-4F26-9A79-8EE2038A8099}" destId="{490BB09F-BE16-49DC-AE9C-15E7AD336986}" srcOrd="0" destOrd="0" presId="urn:microsoft.com/office/officeart/2005/8/layout/cycle1"/>
    <dgm:cxn modelId="{F27BD545-6091-4DAD-9C81-22809D1F32C7}" srcId="{A7A467AC-2E5F-4E70-BCE0-7087EA03BFDA}" destId="{A640FCFC-A6DC-4997-9C4C-11CBA3C31666}" srcOrd="4" destOrd="0" parTransId="{EF279CD6-A93C-4776-B913-7B53D4183457}" sibTransId="{9A687E5F-AFB0-41A2-B3C5-A883CB7AF29D}"/>
    <dgm:cxn modelId="{9D3109B5-9F1D-4FA6-912F-D00DB396DDB5}" type="presOf" srcId="{D989731E-1052-4E62-8BB1-2D27B3587438}" destId="{5E50E483-5527-4C56-83A0-2CD1F954AFA4}" srcOrd="0" destOrd="0" presId="urn:microsoft.com/office/officeart/2005/8/layout/cycle1"/>
    <dgm:cxn modelId="{D96A7D96-2555-4F61-860B-418E946EFD70}" type="presOf" srcId="{ADA6C08A-8D41-4E37-B288-C32358434D4D}" destId="{2BAC92F6-59FE-4DB8-8630-4E65A7D5634E}" srcOrd="0" destOrd="0" presId="urn:microsoft.com/office/officeart/2005/8/layout/cycle1"/>
    <dgm:cxn modelId="{76AEA4C5-80EC-4AD3-9763-8D6E84F7857B}" srcId="{A7A467AC-2E5F-4E70-BCE0-7087EA03BFDA}" destId="{DA03D156-BBD8-4CB8-BEC1-158833F54E55}" srcOrd="3" destOrd="0" parTransId="{D567E64A-CD2D-4401-8DDB-D20591A4430B}" sibTransId="{C971CB35-CFC1-4F26-9A79-8EE2038A8099}"/>
    <dgm:cxn modelId="{69295A86-307C-4DEC-A678-3CCC5FDF9CC9}" type="presOf" srcId="{CCC36DC2-052E-4063-AAC9-2F33B37B3BDF}" destId="{0D386190-D86E-4C68-B86F-21CE096F41F2}" srcOrd="0" destOrd="0" presId="urn:microsoft.com/office/officeart/2005/8/layout/cycle1"/>
    <dgm:cxn modelId="{BB5B24BA-54F2-4960-99FE-B82B3A5A8185}" srcId="{A7A467AC-2E5F-4E70-BCE0-7087EA03BFDA}" destId="{D989731E-1052-4E62-8BB1-2D27B3587438}" srcOrd="2" destOrd="0" parTransId="{8A3B5BF3-D8A0-494D-9E4F-28903660CCA5}" sibTransId="{3FB4E54A-0A1B-48DE-A8B9-F2A324FDB77F}"/>
    <dgm:cxn modelId="{5B645222-FC1B-4AC4-A3FF-1DAD2A233AC4}" type="presOf" srcId="{10540E60-60EC-4A77-BEF8-A6AC29CE48CB}" destId="{18C3A1C6-6129-4A09-BABA-3BCE1923E204}" srcOrd="0" destOrd="0" presId="urn:microsoft.com/office/officeart/2005/8/layout/cycle1"/>
    <dgm:cxn modelId="{7320DC2F-4941-45ED-B614-23EA138A4011}" srcId="{A7A467AC-2E5F-4E70-BCE0-7087EA03BFDA}" destId="{897C4106-63B6-40E1-98D5-0F14C6D9B2DC}" srcOrd="5" destOrd="0" parTransId="{0F319758-3C93-40D7-BD15-9E76411FCA9B}" sibTransId="{10540E60-60EC-4A77-BEF8-A6AC29CE48CB}"/>
    <dgm:cxn modelId="{E72E1C98-9AAB-4B37-803C-C50FFD1E6E51}" type="presOf" srcId="{897C4106-63B6-40E1-98D5-0F14C6D9B2DC}" destId="{E4D76997-DD5F-4281-A392-9D5D401B186D}" srcOrd="0" destOrd="0" presId="urn:microsoft.com/office/officeart/2005/8/layout/cycle1"/>
    <dgm:cxn modelId="{A750028D-C9FC-4D23-BC3F-B487E0DDE217}" type="presOf" srcId="{BF929E6F-4237-4866-81F9-576EF7463E9F}" destId="{5250542E-9EEA-4D4C-A55F-EAD1632DE986}" srcOrd="0" destOrd="0" presId="urn:microsoft.com/office/officeart/2005/8/layout/cycle1"/>
    <dgm:cxn modelId="{8802D1C2-FD2F-4143-9E0F-8C72565B2038}" type="presOf" srcId="{53E1D779-7928-449B-AA56-876F51EDC279}" destId="{0595B8DB-1AED-413B-8232-E7CDE2E762AA}" srcOrd="0" destOrd="0" presId="urn:microsoft.com/office/officeart/2005/8/layout/cycle1"/>
    <dgm:cxn modelId="{B1819419-E938-4CD3-ABD8-C5A63DDE3BAC}" srcId="{A7A467AC-2E5F-4E70-BCE0-7087EA03BFDA}" destId="{53E1D779-7928-449B-AA56-876F51EDC279}" srcOrd="0" destOrd="0" parTransId="{B082EF2B-AFA9-4E7A-96B0-2ACCFFE5E0AA}" sibTransId="{BF929E6F-4237-4866-81F9-576EF7463E9F}"/>
    <dgm:cxn modelId="{3D032397-98B5-42A4-B7AC-013FF8E329AE}" srcId="{A7A467AC-2E5F-4E70-BCE0-7087EA03BFDA}" destId="{CCC36DC2-052E-4063-AAC9-2F33B37B3BDF}" srcOrd="1" destOrd="0" parTransId="{A3577329-054D-4B69-8E69-E60D0316691C}" sibTransId="{ADA6C08A-8D41-4E37-B288-C32358434D4D}"/>
    <dgm:cxn modelId="{D798E99B-5D82-4768-AAFC-F267AC32981D}" type="presOf" srcId="{A640FCFC-A6DC-4997-9C4C-11CBA3C31666}" destId="{A861AE42-65CE-4ABB-8DE9-8B1E575D8800}" srcOrd="0" destOrd="0" presId="urn:microsoft.com/office/officeart/2005/8/layout/cycle1"/>
    <dgm:cxn modelId="{A99028FB-B75D-4DF7-B673-AC8C9708F799}" type="presOf" srcId="{A7A467AC-2E5F-4E70-BCE0-7087EA03BFDA}" destId="{5E76D7BD-C56A-480F-A229-C4573C8CC264}" srcOrd="0" destOrd="0" presId="urn:microsoft.com/office/officeart/2005/8/layout/cycle1"/>
    <dgm:cxn modelId="{C9333596-B444-4E99-87BD-079E5C2CFA6B}" type="presParOf" srcId="{5E76D7BD-C56A-480F-A229-C4573C8CC264}" destId="{57E744AF-754F-4982-ABF0-22E4DC08B4EA}" srcOrd="0" destOrd="0" presId="urn:microsoft.com/office/officeart/2005/8/layout/cycle1"/>
    <dgm:cxn modelId="{291D9D3D-73FD-4D86-888C-F0654C2F36B7}" type="presParOf" srcId="{5E76D7BD-C56A-480F-A229-C4573C8CC264}" destId="{0595B8DB-1AED-413B-8232-E7CDE2E762AA}" srcOrd="1" destOrd="0" presId="urn:microsoft.com/office/officeart/2005/8/layout/cycle1"/>
    <dgm:cxn modelId="{3A3A2B82-2B45-4713-B930-3B54D7224851}" type="presParOf" srcId="{5E76D7BD-C56A-480F-A229-C4573C8CC264}" destId="{5250542E-9EEA-4D4C-A55F-EAD1632DE986}" srcOrd="2" destOrd="0" presId="urn:microsoft.com/office/officeart/2005/8/layout/cycle1"/>
    <dgm:cxn modelId="{3DFE3176-D129-463F-988D-77EC7B466AE7}" type="presParOf" srcId="{5E76D7BD-C56A-480F-A229-C4573C8CC264}" destId="{286CCA4D-7B45-4C47-A955-564BB7C3EA0E}" srcOrd="3" destOrd="0" presId="urn:microsoft.com/office/officeart/2005/8/layout/cycle1"/>
    <dgm:cxn modelId="{F70FF2DC-C7A1-4B58-AA38-F7F564740D8D}" type="presParOf" srcId="{5E76D7BD-C56A-480F-A229-C4573C8CC264}" destId="{0D386190-D86E-4C68-B86F-21CE096F41F2}" srcOrd="4" destOrd="0" presId="urn:microsoft.com/office/officeart/2005/8/layout/cycle1"/>
    <dgm:cxn modelId="{E9F407AE-D3AB-41BA-B911-8751905D841B}" type="presParOf" srcId="{5E76D7BD-C56A-480F-A229-C4573C8CC264}" destId="{2BAC92F6-59FE-4DB8-8630-4E65A7D5634E}" srcOrd="5" destOrd="0" presId="urn:microsoft.com/office/officeart/2005/8/layout/cycle1"/>
    <dgm:cxn modelId="{CFB844AA-5191-49E9-B907-F7F5AE58E38C}" type="presParOf" srcId="{5E76D7BD-C56A-480F-A229-C4573C8CC264}" destId="{EFC63F76-0C7B-4045-AF87-9E02E8E47E75}" srcOrd="6" destOrd="0" presId="urn:microsoft.com/office/officeart/2005/8/layout/cycle1"/>
    <dgm:cxn modelId="{A6F73B61-632F-4482-ACBE-92BC4D798776}" type="presParOf" srcId="{5E76D7BD-C56A-480F-A229-C4573C8CC264}" destId="{5E50E483-5527-4C56-83A0-2CD1F954AFA4}" srcOrd="7" destOrd="0" presId="urn:microsoft.com/office/officeart/2005/8/layout/cycle1"/>
    <dgm:cxn modelId="{A92FB99C-F4D9-4AD7-953C-5689D95137A6}" type="presParOf" srcId="{5E76D7BD-C56A-480F-A229-C4573C8CC264}" destId="{9E34B7FC-1356-442A-984A-24D3FE1A8F97}" srcOrd="8" destOrd="0" presId="urn:microsoft.com/office/officeart/2005/8/layout/cycle1"/>
    <dgm:cxn modelId="{49DB511E-C933-4217-A7F9-58D47CEFA763}" type="presParOf" srcId="{5E76D7BD-C56A-480F-A229-C4573C8CC264}" destId="{DDDB4AD6-599D-4E48-80C0-B86C855870BD}" srcOrd="9" destOrd="0" presId="urn:microsoft.com/office/officeart/2005/8/layout/cycle1"/>
    <dgm:cxn modelId="{481CA801-B258-421D-89A5-01B58ED699A2}" type="presParOf" srcId="{5E76D7BD-C56A-480F-A229-C4573C8CC264}" destId="{53AD06C1-CD32-446A-BCD7-25710DFE50B1}" srcOrd="10" destOrd="0" presId="urn:microsoft.com/office/officeart/2005/8/layout/cycle1"/>
    <dgm:cxn modelId="{72C1F823-F168-4A7E-B5DA-249F197D11CE}" type="presParOf" srcId="{5E76D7BD-C56A-480F-A229-C4573C8CC264}" destId="{490BB09F-BE16-49DC-AE9C-15E7AD336986}" srcOrd="11" destOrd="0" presId="urn:microsoft.com/office/officeart/2005/8/layout/cycle1"/>
    <dgm:cxn modelId="{06AE69C5-FE83-4E01-ABF0-C2F013F492AB}" type="presParOf" srcId="{5E76D7BD-C56A-480F-A229-C4573C8CC264}" destId="{75C65E73-1894-40A0-89C7-EE6F9C37B6C3}" srcOrd="12" destOrd="0" presId="urn:microsoft.com/office/officeart/2005/8/layout/cycle1"/>
    <dgm:cxn modelId="{72FA42E3-9378-458A-B846-DE0198A6BCEA}" type="presParOf" srcId="{5E76D7BD-C56A-480F-A229-C4573C8CC264}" destId="{A861AE42-65CE-4ABB-8DE9-8B1E575D8800}" srcOrd="13" destOrd="0" presId="urn:microsoft.com/office/officeart/2005/8/layout/cycle1"/>
    <dgm:cxn modelId="{3F1EEAE4-9EDE-48CD-BA86-8D4325E7C08B}" type="presParOf" srcId="{5E76D7BD-C56A-480F-A229-C4573C8CC264}" destId="{067A9C89-D04A-4DBC-9F4D-74B343AB00CC}" srcOrd="14" destOrd="0" presId="urn:microsoft.com/office/officeart/2005/8/layout/cycle1"/>
    <dgm:cxn modelId="{85FFA07E-5D29-41B3-B78F-37D6CB37D8C2}" type="presParOf" srcId="{5E76D7BD-C56A-480F-A229-C4573C8CC264}" destId="{6D098556-9ADC-47F2-AFC9-D774086C5EB0}" srcOrd="15" destOrd="0" presId="urn:microsoft.com/office/officeart/2005/8/layout/cycle1"/>
    <dgm:cxn modelId="{0EE6AF47-AA0E-4FF3-8711-AF199B14242F}" type="presParOf" srcId="{5E76D7BD-C56A-480F-A229-C4573C8CC264}" destId="{E4D76997-DD5F-4281-A392-9D5D401B186D}" srcOrd="16" destOrd="0" presId="urn:microsoft.com/office/officeart/2005/8/layout/cycle1"/>
    <dgm:cxn modelId="{5CAE697D-B289-48C6-A014-16D604447D4A}" type="presParOf" srcId="{5E76D7BD-C56A-480F-A229-C4573C8CC264}" destId="{18C3A1C6-6129-4A09-BABA-3BCE1923E20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5B8DB-1AED-413B-8232-E7CDE2E762AA}">
      <dsp:nvSpPr>
        <dsp:cNvPr id="0" name=""/>
        <dsp:cNvSpPr/>
      </dsp:nvSpPr>
      <dsp:spPr>
        <a:xfrm>
          <a:off x="4827493" y="11722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Longer melt down period 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4827493" y="11722"/>
        <a:ext cx="935341" cy="935341"/>
      </dsp:txXfrm>
    </dsp:sp>
    <dsp:sp modelId="{5250542E-9EEA-4D4C-A55F-EAD1632DE986}">
      <dsp:nvSpPr>
        <dsp:cNvPr id="0" name=""/>
        <dsp:cNvSpPr/>
      </dsp:nvSpPr>
      <dsp:spPr>
        <a:xfrm>
          <a:off x="1534082" y="2319"/>
          <a:ext cx="5436073" cy="4567361"/>
        </a:xfrm>
        <a:prstGeom prst="circularArrow">
          <a:avLst>
            <a:gd name="adj1" fmla="val 3993"/>
            <a:gd name="adj2" fmla="val 250531"/>
            <a:gd name="adj3" fmla="val 20572171"/>
            <a:gd name="adj4" fmla="val 18984067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86190-D86E-4C68-B86F-21CE096F41F2}">
      <dsp:nvSpPr>
        <dsp:cNvPr id="0" name=""/>
        <dsp:cNvSpPr/>
      </dsp:nvSpPr>
      <dsp:spPr>
        <a:xfrm>
          <a:off x="5870537" y="1818329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More thin, first year ice and less thick, multi year ice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5870537" y="1818329"/>
        <a:ext cx="935341" cy="935341"/>
      </dsp:txXfrm>
    </dsp:sp>
    <dsp:sp modelId="{2BAC92F6-59FE-4DB8-8630-4E65A7D5634E}">
      <dsp:nvSpPr>
        <dsp:cNvPr id="0" name=""/>
        <dsp:cNvSpPr/>
      </dsp:nvSpPr>
      <dsp:spPr>
        <a:xfrm>
          <a:off x="1534082" y="2319"/>
          <a:ext cx="5436073" cy="4567361"/>
        </a:xfrm>
        <a:prstGeom prst="circularArrow">
          <a:avLst>
            <a:gd name="adj1" fmla="val 3993"/>
            <a:gd name="adj2" fmla="val 250531"/>
            <a:gd name="adj3" fmla="val 2365402"/>
            <a:gd name="adj4" fmla="val 777299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0E483-5527-4C56-83A0-2CD1F954AFA4}">
      <dsp:nvSpPr>
        <dsp:cNvPr id="0" name=""/>
        <dsp:cNvSpPr/>
      </dsp:nvSpPr>
      <dsp:spPr>
        <a:xfrm>
          <a:off x="4827493" y="3624935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Thin ice cracks more easily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4827493" y="3624935"/>
        <a:ext cx="935341" cy="935341"/>
      </dsp:txXfrm>
    </dsp:sp>
    <dsp:sp modelId="{9E34B7FC-1356-442A-984A-24D3FE1A8F97}">
      <dsp:nvSpPr>
        <dsp:cNvPr id="0" name=""/>
        <dsp:cNvSpPr/>
      </dsp:nvSpPr>
      <dsp:spPr>
        <a:xfrm>
          <a:off x="1534082" y="2319"/>
          <a:ext cx="5436073" cy="4567361"/>
        </a:xfrm>
        <a:prstGeom prst="circularArrow">
          <a:avLst>
            <a:gd name="adj1" fmla="val 3993"/>
            <a:gd name="adj2" fmla="val 250531"/>
            <a:gd name="adj3" fmla="val 6110103"/>
            <a:gd name="adj4" fmla="val 4439366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D06C1-CD32-446A-BCD7-25710DFE50B1}">
      <dsp:nvSpPr>
        <dsp:cNvPr id="0" name=""/>
        <dsp:cNvSpPr/>
      </dsp:nvSpPr>
      <dsp:spPr>
        <a:xfrm>
          <a:off x="2741403" y="3624935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Large areas of open water are created in the Arctic Ocean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2741403" y="3624935"/>
        <a:ext cx="935341" cy="935341"/>
      </dsp:txXfrm>
    </dsp:sp>
    <dsp:sp modelId="{490BB09F-BE16-49DC-AE9C-15E7AD336986}">
      <dsp:nvSpPr>
        <dsp:cNvPr id="0" name=""/>
        <dsp:cNvSpPr/>
      </dsp:nvSpPr>
      <dsp:spPr>
        <a:xfrm>
          <a:off x="1534082" y="2319"/>
          <a:ext cx="5436073" cy="4567361"/>
        </a:xfrm>
        <a:prstGeom prst="circularArrow">
          <a:avLst>
            <a:gd name="adj1" fmla="val 3993"/>
            <a:gd name="adj2" fmla="val 250531"/>
            <a:gd name="adj3" fmla="val 9772171"/>
            <a:gd name="adj4" fmla="val 8184067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1AE42-65CE-4ABB-8DE9-8B1E575D8800}">
      <dsp:nvSpPr>
        <dsp:cNvPr id="0" name=""/>
        <dsp:cNvSpPr/>
      </dsp:nvSpPr>
      <dsp:spPr>
        <a:xfrm>
          <a:off x="1698358" y="1818329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Seawater absorbs the heat from the sun instead of reflecting it 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1698358" y="1818329"/>
        <a:ext cx="935341" cy="935341"/>
      </dsp:txXfrm>
    </dsp:sp>
    <dsp:sp modelId="{067A9C89-D04A-4DBC-9F4D-74B343AB00CC}">
      <dsp:nvSpPr>
        <dsp:cNvPr id="0" name=""/>
        <dsp:cNvSpPr/>
      </dsp:nvSpPr>
      <dsp:spPr>
        <a:xfrm>
          <a:off x="1534082" y="2319"/>
          <a:ext cx="5436073" cy="4567361"/>
        </a:xfrm>
        <a:prstGeom prst="circularArrow">
          <a:avLst>
            <a:gd name="adj1" fmla="val 3993"/>
            <a:gd name="adj2" fmla="val 250531"/>
            <a:gd name="adj3" fmla="val 13165402"/>
            <a:gd name="adj4" fmla="val 11577299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76997-DD5F-4281-A392-9D5D401B186D}">
      <dsp:nvSpPr>
        <dsp:cNvPr id="0" name=""/>
        <dsp:cNvSpPr/>
      </dsp:nvSpPr>
      <dsp:spPr>
        <a:xfrm>
          <a:off x="2741403" y="11722"/>
          <a:ext cx="935341" cy="935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b="1" kern="1200" dirty="0" smtClean="0">
              <a:solidFill>
                <a:srgbClr val="00B0F0"/>
              </a:solidFill>
            </a:rPr>
            <a:t>Global warming</a:t>
          </a:r>
          <a:endParaRPr lang="en-CA" sz="1000" b="1" kern="1200" dirty="0">
            <a:solidFill>
              <a:srgbClr val="00B0F0"/>
            </a:solidFill>
          </a:endParaRPr>
        </a:p>
      </dsp:txBody>
      <dsp:txXfrm>
        <a:off x="2741403" y="11722"/>
        <a:ext cx="935341" cy="935341"/>
      </dsp:txXfrm>
    </dsp:sp>
    <dsp:sp modelId="{18C3A1C6-6129-4A09-BABA-3BCE1923E204}">
      <dsp:nvSpPr>
        <dsp:cNvPr id="0" name=""/>
        <dsp:cNvSpPr/>
      </dsp:nvSpPr>
      <dsp:spPr>
        <a:xfrm>
          <a:off x="1968438" y="2319"/>
          <a:ext cx="4567361" cy="4567361"/>
        </a:xfrm>
        <a:prstGeom prst="circularArrow">
          <a:avLst>
            <a:gd name="adj1" fmla="val 3993"/>
            <a:gd name="adj2" fmla="val 250531"/>
            <a:gd name="adj3" fmla="val 16910103"/>
            <a:gd name="adj4" fmla="val 15239366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E42122-44FF-489C-B4CD-32F3D8C7799C}" type="datetimeFigureOut">
              <a:rPr lang="en-CA" smtClean="0"/>
              <a:t>2016-07-20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94D4A9-3ED6-47C8-BBB7-EF531F3B6B56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irb.ca/wp-content/uploads/2015/12/EIRB_Annual-Report-2014-201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dur.ac.uk/resources/ibru/resources/Arcticmap04-08-15.pdf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nmuse.typepad.com/arctic_economics/2009/08/us_canada_beaufort_sea_boundar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gc.ca/glaces-ice/default.asp?lang=En&amp;n=6A569020-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wsassets.wwf.ca/downloads/polar_bear_subpopulations_size_trend_2015_landscape_june_2015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dur.ac.uk/resources/ibru/resources/Arcticmap04-08-15.pdf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ews/politics/us-canada-arctic-protection-1.348606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r.gov.yk.ca/oilandgas/pdf/yukon-oil-and-gas-annual-report-2015.pdf" TargetMode="External"/><Relationship Id="rId2" Type="http://schemas.openxmlformats.org/officeDocument/2006/relationships/hyperlink" Target="http://www.conocophillips.ca/our-operations/canadian-arctic/Pages/defaul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ia.gov/library/publications/the-world-factbook/docs/refmaps.html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mr.gov.yk.ca/oilandgas/pdf/yukon-oil-and-gas-annual-report-2015.pdf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ews/politics/us-canada-arctic-protection-1.348606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r.gov.yk.ca/oilandgas/pdf/Yukon_Land_Status_and_Oil_and_Gas_Interests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tlas.com/aatlas/infopage/beaufortsea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-one.gc.ca/glbl/nwt-nnvt-mp-eng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nuvialuitland.com/resources/Inuvialuit_Settlement_Region_Ma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416824" cy="2952328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  <a:p>
            <a:r>
              <a:rPr lang="en-CA" u="sng" dirty="0" smtClean="0"/>
              <a:t>Plan of the presentation </a:t>
            </a:r>
            <a:br>
              <a:rPr lang="en-CA" u="sng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- Geographical overview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- The inuvialuit settlement region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-</a:t>
            </a:r>
            <a:r>
              <a:rPr lang="en-CA" dirty="0"/>
              <a:t>Maritime </a:t>
            </a:r>
            <a:r>
              <a:rPr lang="en-CA" dirty="0" smtClean="0"/>
              <a:t>boundaries</a:t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- Beaufort </a:t>
            </a:r>
            <a:r>
              <a:rPr lang="en-CA" dirty="0"/>
              <a:t>Sea </a:t>
            </a:r>
            <a:r>
              <a:rPr lang="en-CA" dirty="0" smtClean="0"/>
              <a:t>Meltdown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- Wildlife </a:t>
            </a:r>
            <a:r>
              <a:rPr lang="en-CA" dirty="0"/>
              <a:t>and </a:t>
            </a:r>
            <a:r>
              <a:rPr lang="en-CA" dirty="0" smtClean="0"/>
              <a:t>Fisheries</a:t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- Oil and gas in the beaufort sea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Yukon and the Arctic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6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Private Lands Separated in Communities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133555" cy="519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5861952"/>
            <a:ext cx="478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1000" u="sng" dirty="0">
                <a:hlinkClick r:id="rId3"/>
              </a:rPr>
              <a:t>http://eirb.ca/wp-content/uploads/2015/12/EIRB_Annual-Report-2014-2015.pdf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175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Diagram of the Co-management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2362200" cy="4144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6147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3081" y="55892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 smtClean="0">
                <a:solidFill>
                  <a:srgbClr val="00B0F0"/>
                </a:solidFill>
              </a:rPr>
              <a:t>http</a:t>
            </a:r>
            <a:r>
              <a:rPr lang="en-CA" sz="1000" u="sng" dirty="0">
                <a:solidFill>
                  <a:srgbClr val="00B0F0"/>
                </a:solidFill>
              </a:rPr>
              <a:t>://eirb.ca/wp-content/uploads/2015/01/pano_co-mgmt-tree_dl_1_edited-1_alt_colors.pdf</a:t>
            </a:r>
            <a:endParaRPr lang="en-CA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91088"/>
              </p:ext>
            </p:extLst>
          </p:nvPr>
        </p:nvGraphicFramePr>
        <p:xfrm>
          <a:off x="1619672" y="1772816"/>
          <a:ext cx="609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Inuvialuit Regional Corporation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Inuvialuit</a:t>
                      </a:r>
                      <a:r>
                        <a:rPr lang="en-CA" baseline="0" dirty="0" smtClean="0"/>
                        <a:t> Investment Corporation</a:t>
                      </a:r>
                      <a:br>
                        <a:rPr lang="en-CA" baseline="0" dirty="0" smtClean="0"/>
                      </a:br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Inuvialuit</a:t>
                      </a:r>
                      <a:r>
                        <a:rPr lang="en-CA" baseline="0" dirty="0" smtClean="0"/>
                        <a:t> Development Corporation</a:t>
                      </a:r>
                      <a:br>
                        <a:rPr lang="en-CA" baseline="0" dirty="0" smtClean="0"/>
                      </a:b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Inuvialuit Petroleum Corporation</a:t>
                      </a:r>
                      <a:br>
                        <a:rPr lang="en-CA" dirty="0" smtClean="0"/>
                      </a:b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/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Inuvialuit Land Corporation</a:t>
                      </a:r>
                      <a:br>
                        <a:rPr lang="en-CA" dirty="0" smtClean="0"/>
                      </a:b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Inuvialuit Corporations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6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Maritime boundaries</a:t>
            </a:r>
            <a:endParaRPr lang="en-CA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</a:p>
        </p:txBody>
      </p:sp>
    </p:spTree>
    <p:extLst>
      <p:ext uri="{BB962C8B-B14F-4D97-AF65-F5344CB8AC3E}">
        <p14:creationId xmlns:p14="http://schemas.microsoft.com/office/powerpoint/2010/main" val="16507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2362200" cy="990600"/>
          </a:xfrm>
        </p:spPr>
        <p:txBody>
          <a:bodyPr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Maritime </a:t>
            </a:r>
            <a:r>
              <a:rPr lang="en-CA" dirty="0"/>
              <a:t>Boundaries in the Arctic </a:t>
            </a:r>
            <a:r>
              <a:rPr lang="en-CA" dirty="0" smtClean="0"/>
              <a:t>Ocean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5536" y="2348880"/>
            <a:ext cx="2362200" cy="384805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1400" dirty="0"/>
              <a:t>*Plain green = </a:t>
            </a:r>
            <a:r>
              <a:rPr lang="en-CA" sz="1400" dirty="0" smtClean="0"/>
              <a:t>Canada Territorial Sea and Exclusive </a:t>
            </a:r>
            <a:r>
              <a:rPr lang="en-CA" sz="1400" dirty="0"/>
              <a:t>Economic </a:t>
            </a:r>
            <a:r>
              <a:rPr lang="en-CA" sz="1400" dirty="0" smtClean="0"/>
              <a:t>Zone</a:t>
            </a:r>
            <a:br>
              <a:rPr lang="en-CA" sz="1400" dirty="0" smtClean="0"/>
            </a:br>
            <a:r>
              <a:rPr lang="en-CA" sz="1400" dirty="0" smtClean="0"/>
              <a:t>Dashed </a:t>
            </a:r>
            <a:r>
              <a:rPr lang="en-CA" sz="1400" dirty="0"/>
              <a:t>green = </a:t>
            </a:r>
            <a:r>
              <a:rPr lang="en-CA" sz="1400" dirty="0" smtClean="0"/>
              <a:t>Potential Canada extended continental shelf</a:t>
            </a:r>
          </a:p>
          <a:p>
            <a:pPr>
              <a:lnSpc>
                <a:spcPct val="150000"/>
              </a:lnSpc>
            </a:pPr>
            <a:r>
              <a:rPr lang="en-CA" sz="1400" i="1" dirty="0" smtClean="0"/>
              <a:t>The United Nations Convention on the Law of the Sea (UNCLOS) determines Sea Regulations in the Arctic</a:t>
            </a:r>
            <a:endParaRPr lang="en-CA" sz="14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500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59507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hlinkClick r:id="rId2"/>
              </a:rPr>
              <a:t>https://www.dur.ac.uk/resources/ibru/resources/Arcticmap04-08-15.pdf</a:t>
            </a:r>
            <a:endParaRPr lang="en-CA" sz="1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838242"/>
            <a:ext cx="5638800" cy="5105316"/>
          </a:xfrm>
        </p:spPr>
      </p:pic>
    </p:spTree>
    <p:extLst>
      <p:ext uri="{BB962C8B-B14F-4D97-AF65-F5344CB8AC3E}">
        <p14:creationId xmlns:p14="http://schemas.microsoft.com/office/powerpoint/2010/main" val="2169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Disputed </a:t>
            </a:r>
            <a:r>
              <a:rPr lang="en-CA" dirty="0"/>
              <a:t>Area in Beaufort Sea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2132855"/>
            <a:ext cx="2362200" cy="3240361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sz="1400" dirty="0" smtClean="0"/>
              <a:t>The disputed area covers about </a:t>
            </a:r>
            <a:r>
              <a:rPr lang="en-CA" sz="1400" dirty="0"/>
              <a:t>21 000 </a:t>
            </a:r>
            <a:r>
              <a:rPr lang="en-CA" sz="1400" dirty="0" smtClean="0"/>
              <a:t>km</a:t>
            </a:r>
            <a:r>
              <a:rPr lang="en-CA" sz="14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CA" sz="1400" dirty="0"/>
              <a:t>According to Canada’s National Energy Board, the disputed area contains a potential 1.7bn cubic metres of gas and over 1bn cubic metres of oil.</a:t>
            </a:r>
            <a:r>
              <a:rPr lang="en-CA" dirty="0"/>
              <a:t> 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4754537" cy="48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5896" y="56628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hlinkClick r:id="rId3"/>
              </a:rPr>
              <a:t>http://benmuse.typepad.com/arctic_economics/2009/08/us_canada_beaufort_sea_boundary.html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1797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The arctic meltdown</a:t>
            </a:r>
            <a:endParaRPr lang="en-CA" sz="3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</a:p>
        </p:txBody>
      </p:sp>
    </p:spTree>
    <p:extLst>
      <p:ext uri="{BB962C8B-B14F-4D97-AF65-F5344CB8AC3E}">
        <p14:creationId xmlns:p14="http://schemas.microsoft.com/office/powerpoint/2010/main" val="5129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Band of different ice types in Beaufort Sea in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536" y="2924944"/>
            <a:ext cx="2362200" cy="158417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1400" dirty="0" smtClean="0"/>
              <a:t>*White = Multi year ice</a:t>
            </a:r>
          </a:p>
          <a:p>
            <a:pPr>
              <a:lnSpc>
                <a:spcPct val="150000"/>
              </a:lnSpc>
            </a:pPr>
            <a:r>
              <a:rPr lang="en-CA" sz="1400" dirty="0" smtClean="0"/>
              <a:t>  Purple = First year ice</a:t>
            </a:r>
          </a:p>
          <a:p>
            <a:pPr>
              <a:lnSpc>
                <a:spcPct val="150000"/>
              </a:lnSpc>
            </a:pPr>
            <a:r>
              <a:rPr lang="en-CA" sz="1400" dirty="0" smtClean="0"/>
              <a:t>  Green = Fast, coastal ice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75752"/>
            <a:ext cx="5638800" cy="48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60003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hlinkClick r:id="rId3"/>
              </a:rPr>
              <a:t>http://</a:t>
            </a:r>
            <a:r>
              <a:rPr lang="en-CA" sz="1000" u="sng" dirty="0" smtClean="0">
                <a:hlinkClick r:id="rId3"/>
              </a:rPr>
              <a:t>www.ec.gc.ca/glaces-ice/default.asp?lang=En&amp;n=6A569020-1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7357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feedback effect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244265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4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consequences of the meltdown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2286000"/>
            <a:ext cx="8503920" cy="4572000"/>
          </a:xfrm>
        </p:spPr>
        <p:txBody>
          <a:bodyPr>
            <a:normAutofit/>
          </a:bodyPr>
          <a:lstStyle/>
          <a:p>
            <a:r>
              <a:rPr lang="en-CA" sz="2000" dirty="0"/>
              <a:t>Disrupting the </a:t>
            </a:r>
            <a:r>
              <a:rPr lang="en-CA" sz="2000" dirty="0" smtClean="0"/>
              <a:t>Inuvialuit way of life</a:t>
            </a:r>
          </a:p>
          <a:p>
            <a:endParaRPr lang="en-CA" sz="2000" dirty="0"/>
          </a:p>
          <a:p>
            <a:r>
              <a:rPr lang="en-CA" sz="2000" dirty="0" smtClean="0"/>
              <a:t>Disrupting the wildlife</a:t>
            </a:r>
            <a:br>
              <a:rPr lang="en-CA" sz="2000" dirty="0" smtClean="0"/>
            </a:br>
            <a:r>
              <a:rPr lang="en-CA" sz="2000" dirty="0" smtClean="0"/>
              <a:t> </a:t>
            </a:r>
          </a:p>
          <a:p>
            <a:r>
              <a:rPr lang="en-CA" sz="2000" dirty="0" smtClean="0"/>
              <a:t>Creating erosion on coastlines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Altering the northern </a:t>
            </a:r>
            <a:r>
              <a:rPr lang="en-CA" sz="2000" dirty="0"/>
              <a:t>hemisphere </a:t>
            </a:r>
            <a:r>
              <a:rPr lang="en-CA" sz="2000" dirty="0" smtClean="0"/>
              <a:t>meteorology</a:t>
            </a:r>
            <a:br>
              <a:rPr lang="en-CA" sz="2000" dirty="0" smtClean="0"/>
            </a:br>
            <a:endParaRPr lang="en-CA" sz="2000" dirty="0"/>
          </a:p>
          <a:p>
            <a:r>
              <a:rPr lang="en-CA" sz="2000" dirty="0" smtClean="0"/>
              <a:t>Raising of the global sea level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Increasing commercial interests in the Arctic </a:t>
            </a:r>
            <a:br>
              <a:rPr lang="en-CA" sz="2000" dirty="0" smtClean="0"/>
            </a:br>
            <a:endParaRPr lang="en-CA" sz="2000" dirty="0" smtClean="0"/>
          </a:p>
          <a:p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5969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sz="3500" dirty="0" smtClean="0"/>
              <a:t>Geographical overview</a:t>
            </a:r>
            <a:endParaRPr lang="en-CA" sz="35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</a:p>
        </p:txBody>
      </p:sp>
    </p:spTree>
    <p:extLst>
      <p:ext uri="{BB962C8B-B14F-4D97-AF65-F5344CB8AC3E}">
        <p14:creationId xmlns:p14="http://schemas.microsoft.com/office/powerpoint/2010/main" val="24568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The Northwest Passage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769640" y="1974307"/>
            <a:ext cx="2362200" cy="4144963"/>
          </a:xfrm>
        </p:spPr>
        <p:txBody>
          <a:bodyPr/>
          <a:lstStyle/>
          <a:p>
            <a:endParaRPr lang="fr-CA"/>
          </a:p>
        </p:txBody>
      </p:sp>
      <p:pic>
        <p:nvPicPr>
          <p:cNvPr id="1026" name="Picture 2" descr="http://www.theglobeandmail.com/incoming/article29700373.ece/BINARY/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2493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51312" y="5871595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u="sng" dirty="0">
                <a:solidFill>
                  <a:srgbClr val="00B0F0"/>
                </a:solidFill>
              </a:rPr>
              <a:t>http://www.theglobeandmail.com/news/world/china-reveals-plans-to-ship-cargo-across-canadas-northwest-passage/article29691054/</a:t>
            </a:r>
          </a:p>
        </p:txBody>
      </p:sp>
    </p:spTree>
    <p:extLst>
      <p:ext uri="{BB962C8B-B14F-4D97-AF65-F5344CB8AC3E}">
        <p14:creationId xmlns:p14="http://schemas.microsoft.com/office/powerpoint/2010/main" val="2784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3200" dirty="0" smtClean="0"/>
              <a:t>Wildlife and fisheries</a:t>
            </a:r>
            <a:endParaRPr lang="en-CA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695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Wildlife in the Yukon North Slope and Beaufort Sea </a:t>
            </a:r>
            <a:endParaRPr lang="en-CA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82135"/>
              </p:ext>
            </p:extLst>
          </p:nvPr>
        </p:nvGraphicFramePr>
        <p:xfrm>
          <a:off x="323528" y="1628800"/>
          <a:ext cx="6048672" cy="3557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Animals only or mostly present in the Yukon North Slope and/or the Beaufort Sea</a:t>
                      </a:r>
                      <a:br>
                        <a:rPr lang="en-CA" sz="1200" dirty="0">
                          <a:effectLst/>
                        </a:rPr>
                      </a:b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Yukon Conservation status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Global </a:t>
                      </a:r>
                      <a:r>
                        <a:rPr lang="en-CA" sz="1200" dirty="0" smtClean="0">
                          <a:effectLst/>
                        </a:rPr>
                        <a:t>Conservation </a:t>
                      </a:r>
                      <a:r>
                        <a:rPr lang="en-CA" sz="1200" dirty="0">
                          <a:effectLst/>
                        </a:rPr>
                        <a:t>Status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Polar Bear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S1 (Critically Imperilled)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G3 (Vulnerable)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Barren Ground Caribou (includes the Porcupine Caribou Herd)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Not yet assessed 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Not yet assessed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Bowhead Whale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S3 (Vulnerable)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G3 (Vulnerable)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Arctic Fox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S2 (Imperilled)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G5 (Secure)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Beluga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S4 (Apparently Secure)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G4 (Apparently Secure)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Muskox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S1 (Critically Imperilled) / S2 (Imperilled)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G5 (Secure)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Wolverine 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S3 (Vulnerable)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G4 (Apparently Secure)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Seal (Hooded, Bearded, Spotted and Ringed)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SNA, S4, SU and S3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G4G5, G4G5, G4G5, G5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73312" y="1556792"/>
            <a:ext cx="228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4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Animals </a:t>
            </a:r>
            <a:r>
              <a:rPr lang="en-CA" altLang="en-US" sz="1400" b="1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present in all or the majority of the </a:t>
            </a:r>
            <a:r>
              <a:rPr lang="en-CA" altLang="en-US" sz="14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Yukon, including the North Slope </a:t>
            </a:r>
            <a:r>
              <a:rPr lang="en-CA" altLang="en-US" sz="1400" b="1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(all S4 or S5 and G5)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Moose 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Canada Lynx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Red </a:t>
            </a:r>
            <a:r>
              <a:rPr lang="en-CA" altLang="en-US" sz="1400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Fox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Grey Wolf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Ermine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Arctic Ground Squirrel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Shrew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Vole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altLang="en-US" sz="1400" dirty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Least Weasel</a:t>
            </a:r>
            <a:endParaRPr lang="en-CA" altLang="en-US" sz="1400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95536" y="1412776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Trends in Polar Bear Subpopulations in June 2015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71190"/>
            <a:ext cx="5638800" cy="43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31840" y="53012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 smtClean="0">
                <a:hlinkClick r:id="rId3"/>
              </a:rPr>
              <a:t>http</a:t>
            </a:r>
            <a:r>
              <a:rPr lang="en-CA" sz="1000" u="sng" dirty="0">
                <a:hlinkClick r:id="rId3"/>
              </a:rPr>
              <a:t>://awsassets.wwf.ca/downloads/polar_bear_subpopulations_size_trend_2015_landscape_june_2015.pdf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7023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000" dirty="0" smtClean="0"/>
              <a:t>Preferential rights for the Inuvialuit in harvesting</a:t>
            </a:r>
            <a:endParaRPr lang="en-CA" sz="2000" dirty="0"/>
          </a:p>
        </p:txBody>
      </p:sp>
      <p:sp>
        <p:nvSpPr>
          <p:cNvPr id="8" name="Rectangle 7"/>
          <p:cNvSpPr/>
          <p:nvPr/>
        </p:nvSpPr>
        <p:spPr>
          <a:xfrm>
            <a:off x="179512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CA" dirty="0" smtClean="0"/>
          </a:p>
          <a:p>
            <a:pPr lvl="0"/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Under the Inuvialuit Final Agreement, Inuvialuit have</a:t>
            </a:r>
          </a:p>
          <a:p>
            <a:pPr marL="0" lvl="0" indent="0">
              <a:buNone/>
            </a:pPr>
            <a:r>
              <a:rPr lang="en-CA" sz="1400" dirty="0" smtClean="0"/>
              <a:t/>
            </a:r>
            <a:br>
              <a:rPr lang="en-CA" sz="1400" dirty="0" smtClean="0"/>
            </a:br>
            <a:endParaRPr lang="en-CA" sz="1400" dirty="0"/>
          </a:p>
          <a:p>
            <a:pPr lvl="0"/>
            <a:r>
              <a:rPr lang="en-CA" sz="1400" dirty="0" smtClean="0"/>
              <a:t>The preferential </a:t>
            </a:r>
            <a:r>
              <a:rPr lang="en-CA" sz="1400" dirty="0"/>
              <a:t>right to harvest all species of wildlife, </a:t>
            </a:r>
            <a:r>
              <a:rPr lang="en-CA" sz="1400" dirty="0" smtClean="0"/>
              <a:t>except some birds throughout </a:t>
            </a:r>
            <a:r>
              <a:rPr lang="en-CA" sz="1400" dirty="0"/>
              <a:t>the Yukon North </a:t>
            </a:r>
            <a:r>
              <a:rPr lang="en-CA" sz="1400" dirty="0" smtClean="0"/>
              <a:t>Slope</a:t>
            </a:r>
            <a:r>
              <a:rPr lang="en-CA" sz="1400" dirty="0"/>
              <a:t> </a:t>
            </a:r>
            <a:r>
              <a:rPr lang="en-CA" sz="1400" dirty="0" smtClean="0"/>
              <a:t>(IFA, 12 (24) (a))</a:t>
            </a:r>
            <a:br>
              <a:rPr lang="en-CA" sz="1400" dirty="0" smtClean="0"/>
            </a:br>
            <a:endParaRPr lang="en-CA" sz="1400" dirty="0"/>
          </a:p>
          <a:p>
            <a:r>
              <a:rPr lang="en-CA" sz="1400" dirty="0"/>
              <a:t>T</a:t>
            </a:r>
            <a:r>
              <a:rPr lang="en-CA" sz="1400" dirty="0" smtClean="0"/>
              <a:t>he </a:t>
            </a:r>
            <a:r>
              <a:rPr lang="en-CA" sz="1400" dirty="0"/>
              <a:t>exclusive right to harvest [muskox (IFA, 14(6)(c))] furbearers and polar </a:t>
            </a:r>
            <a:r>
              <a:rPr lang="en-CA" sz="1400" dirty="0" smtClean="0"/>
              <a:t>bears</a:t>
            </a:r>
            <a:r>
              <a:rPr lang="en-CA" sz="1400" dirty="0"/>
              <a:t> throughout the Yukon North </a:t>
            </a:r>
            <a:r>
              <a:rPr lang="en-CA" sz="1400" dirty="0" smtClean="0"/>
              <a:t>Slope (IFA</a:t>
            </a:r>
            <a:r>
              <a:rPr lang="en-CA" sz="1400" dirty="0"/>
              <a:t>, 12 (24) (a</a:t>
            </a:r>
            <a:r>
              <a:rPr lang="en-CA" sz="1400" dirty="0" smtClean="0"/>
              <a:t>))</a:t>
            </a:r>
            <a:br>
              <a:rPr lang="en-CA" sz="1400" dirty="0" smtClean="0"/>
            </a:br>
            <a:endParaRPr lang="en-CA" sz="1400" dirty="0"/>
          </a:p>
          <a:p>
            <a:r>
              <a:rPr lang="en-CA" sz="1400" dirty="0" smtClean="0"/>
              <a:t>The exclusive </a:t>
            </a:r>
            <a:r>
              <a:rPr lang="en-CA" sz="1400" dirty="0"/>
              <a:t>right to harvest game </a:t>
            </a:r>
            <a:r>
              <a:rPr lang="en-CA" sz="1400" dirty="0" smtClean="0"/>
              <a:t>within </a:t>
            </a:r>
            <a:r>
              <a:rPr lang="en-CA" sz="1400" dirty="0" err="1" smtClean="0"/>
              <a:t>Ivvavik</a:t>
            </a:r>
            <a:r>
              <a:rPr lang="en-CA" sz="1400" dirty="0" smtClean="0"/>
              <a:t> National Park and Herschel Island </a:t>
            </a:r>
            <a:r>
              <a:rPr lang="en-CA" sz="1400" dirty="0"/>
              <a:t>Territorial </a:t>
            </a:r>
            <a:r>
              <a:rPr lang="en-CA" sz="1400" dirty="0" smtClean="0"/>
              <a:t>Park </a:t>
            </a:r>
            <a:r>
              <a:rPr lang="en-CA" sz="1400" dirty="0"/>
              <a:t>(IFA, 12 (24) (a</a:t>
            </a:r>
            <a:r>
              <a:rPr lang="en-CA" sz="1400" dirty="0" smtClean="0"/>
              <a:t>))</a:t>
            </a:r>
            <a:br>
              <a:rPr lang="en-CA" sz="1400" dirty="0" smtClean="0"/>
            </a:br>
            <a:endParaRPr lang="en-CA" sz="1400" dirty="0"/>
          </a:p>
          <a:p>
            <a:r>
              <a:rPr lang="en-CA" sz="1400" dirty="0"/>
              <a:t>T</a:t>
            </a:r>
            <a:r>
              <a:rPr lang="en-CA" sz="1400" dirty="0" smtClean="0"/>
              <a:t>he </a:t>
            </a:r>
            <a:r>
              <a:rPr lang="en-CA" sz="1400" dirty="0"/>
              <a:t>exclusive right to harvest on </a:t>
            </a:r>
            <a:r>
              <a:rPr lang="en-CA" sz="1400" dirty="0" smtClean="0"/>
              <a:t>Private Inuvialuit </a:t>
            </a:r>
            <a:r>
              <a:rPr lang="en-CA" sz="1400" dirty="0"/>
              <a:t>lands (IFA, 14(6)(d</a:t>
            </a:r>
            <a:r>
              <a:rPr lang="en-CA" sz="1400" dirty="0" smtClean="0"/>
              <a:t>)).</a:t>
            </a:r>
            <a:br>
              <a:rPr lang="en-CA" sz="1400" dirty="0" smtClean="0"/>
            </a:br>
            <a:endParaRPr lang="en-CA" sz="1400" dirty="0" smtClean="0"/>
          </a:p>
          <a:p>
            <a:r>
              <a:rPr lang="en-CA" sz="1400" dirty="0" smtClean="0"/>
              <a:t>The first </a:t>
            </a:r>
            <a:r>
              <a:rPr lang="en-CA" sz="1400" dirty="0"/>
              <a:t>priority to harvest marine mammals (IFA, 14(29)), and preferential right to harvest fish (IFA, 14(31</a:t>
            </a:r>
            <a:r>
              <a:rPr lang="en-CA" sz="1400" dirty="0" smtClean="0"/>
              <a:t>)).</a:t>
            </a:r>
            <a:br>
              <a:rPr lang="en-CA" sz="1400" dirty="0" smtClean="0"/>
            </a:br>
            <a:endParaRPr lang="en-CA" sz="1400" dirty="0" smtClean="0"/>
          </a:p>
          <a:p>
            <a:r>
              <a:rPr lang="en-CA" sz="1400" dirty="0" smtClean="0"/>
              <a:t>The right to receive financial compensation for wildlife damages (IFA, 13(1))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275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Diagram of the Co-management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2362200" cy="4144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6147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56956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solidFill>
                  <a:srgbClr val="00B0F0"/>
                </a:solidFill>
              </a:rPr>
              <a:t>http://eirb.ca/wp-content/uploads/2015/01/pano_co-mgmt-tree_dl_1_edited-1_alt_colors.pdf</a:t>
            </a:r>
            <a:endParaRPr lang="en-CA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2362200" cy="990600"/>
          </a:xfrm>
        </p:spPr>
        <p:txBody>
          <a:bodyPr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Maritime </a:t>
            </a:r>
            <a:r>
              <a:rPr lang="en-CA" dirty="0"/>
              <a:t>Boundaries in the Arctic </a:t>
            </a:r>
            <a:r>
              <a:rPr lang="en-CA" dirty="0" smtClean="0"/>
              <a:t>Ocean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2362200" cy="151216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1400" dirty="0" smtClean="0"/>
              <a:t>*Dashed zone and lighter colored zones = potentially claimed and claimed continental shelves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500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594355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hlinkClick r:id="rId2"/>
              </a:rPr>
              <a:t>https://www.dur.ac.uk/resources/ibru/resources/Arcticmap04-08-15.pdf</a:t>
            </a:r>
            <a:endParaRPr lang="en-CA" sz="1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838242"/>
            <a:ext cx="5638800" cy="5105316"/>
          </a:xfrm>
        </p:spPr>
      </p:pic>
    </p:spTree>
    <p:extLst>
      <p:ext uri="{BB962C8B-B14F-4D97-AF65-F5344CB8AC3E}">
        <p14:creationId xmlns:p14="http://schemas.microsoft.com/office/powerpoint/2010/main" val="17574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Trudeau’s</a:t>
            </a:r>
            <a:r>
              <a:rPr lang="fr-CA" dirty="0" smtClean="0"/>
              <a:t> and </a:t>
            </a:r>
            <a:r>
              <a:rPr lang="fr-CA" dirty="0" err="1" smtClean="0"/>
              <a:t>Obama’s</a:t>
            </a:r>
            <a:r>
              <a:rPr lang="fr-CA" dirty="0" smtClean="0"/>
              <a:t> promises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 algn="just">
              <a:spcAft>
                <a:spcPts val="2250"/>
              </a:spcAft>
            </a:pPr>
            <a:endParaRPr lang="en-CA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Aft>
                <a:spcPts val="2250"/>
              </a:spcAft>
            </a:pPr>
            <a:r>
              <a:rPr lang="en-C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March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2016: Trudeau and Obama </a:t>
            </a:r>
            <a:r>
              <a:rPr lang="en-C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 call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for a </a:t>
            </a:r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binding international agreement to prevent the opening of unregulated fisheries in the central Arctic Ocean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to preserve living marine resources and promote scientific research in the region. [They also] </a:t>
            </a:r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pledged to create a pan-Arctic marine protection area network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including at least 10 per cent of their Arctic waters and 17 per cent of their Arctic land mass, committing </a:t>
            </a:r>
            <a:r>
              <a:rPr lang="en-C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 substantially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surpass these national goals in the coming </a:t>
            </a:r>
            <a:r>
              <a:rPr lang="en-C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years.</a:t>
            </a:r>
            <a:r>
              <a:rPr lang="en-CA" dirty="0" smtClean="0"/>
              <a:t>»</a:t>
            </a:r>
            <a:endParaRPr lang="en-CA" sz="24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2250"/>
              </a:spcAft>
              <a:buNone/>
            </a:pPr>
            <a:r>
              <a:rPr lang="en-CA" sz="11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http://www.cbc.ca/news/politics/us-canada-arctic-protection-1.3486062</a:t>
            </a:r>
            <a:endParaRPr lang="fr-CA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3200" dirty="0" smtClean="0"/>
              <a:t>Oil and gas</a:t>
            </a:r>
            <a:br>
              <a:rPr lang="en-CA" sz="3200" dirty="0" smtClean="0"/>
            </a:br>
            <a:r>
              <a:rPr lang="en-CA" sz="3200" dirty="0" smtClean="0"/>
              <a:t>offshore</a:t>
            </a:r>
            <a:endParaRPr lang="en-CA" sz="3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</a:p>
        </p:txBody>
      </p:sp>
    </p:spTree>
    <p:extLst>
      <p:ext uri="{BB962C8B-B14F-4D97-AF65-F5344CB8AC3E}">
        <p14:creationId xmlns:p14="http://schemas.microsoft.com/office/powerpoint/2010/main" val="38458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Oil and gas potential in the Beaufort Sea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sz="1400" i="1" dirty="0" smtClean="0"/>
          </a:p>
          <a:p>
            <a:pPr marL="0" indent="0">
              <a:buNone/>
            </a:pPr>
            <a:endParaRPr lang="en-CA" sz="1400" i="1" dirty="0"/>
          </a:p>
          <a:p>
            <a:pPr marL="0" indent="0">
              <a:buNone/>
            </a:pPr>
            <a:endParaRPr lang="en-CA" sz="1400" i="1" dirty="0" smtClean="0"/>
          </a:p>
          <a:p>
            <a:pPr marL="0" lvl="0" indent="0">
              <a:buNone/>
            </a:pPr>
            <a:r>
              <a:rPr lang="en-CA" sz="1800" i="1" dirty="0"/>
              <a:t>“Recent studies have suggested that the Arctic contains over a quarter of the world’s untapped natural gas reserves, and about 13 percent of its undiscovered oil reserves.”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100" u="sng" dirty="0">
                <a:hlinkClick r:id="rId2"/>
              </a:rPr>
              <a:t>http://</a:t>
            </a:r>
            <a:r>
              <a:rPr lang="en-CA" sz="1100" u="sng" dirty="0" smtClean="0">
                <a:hlinkClick r:id="rId2"/>
              </a:rPr>
              <a:t>www.conocophillips.ca/our-operations/canadian-arctic/Pages/default.aspx</a:t>
            </a:r>
            <a:endParaRPr lang="en-CA" sz="1100" u="sng" dirty="0" smtClean="0"/>
          </a:p>
          <a:p>
            <a:pPr marL="0" lvl="0" indent="0">
              <a:buNone/>
            </a:pPr>
            <a:endParaRPr lang="en-CA" sz="1100" u="sng" dirty="0"/>
          </a:p>
          <a:p>
            <a:pPr marL="0" lvl="0" indent="0">
              <a:buNone/>
            </a:pPr>
            <a:r>
              <a:rPr lang="en-CA" sz="1100" dirty="0" smtClean="0"/>
              <a:t/>
            </a:r>
            <a:br>
              <a:rPr lang="en-CA" sz="1100" dirty="0" smtClean="0"/>
            </a:br>
            <a:endParaRPr lang="en-CA" sz="1100" dirty="0"/>
          </a:p>
          <a:p>
            <a:pPr marL="0" indent="0">
              <a:buNone/>
            </a:pPr>
            <a:r>
              <a:rPr lang="en-CA" sz="1800" i="1" dirty="0" smtClean="0"/>
              <a:t>“</a:t>
            </a:r>
            <a:r>
              <a:rPr lang="en-CA" sz="1800" i="1" dirty="0"/>
              <a:t>The Beaufort Sea […] is estimated to contain 40 trillion cubic feet of natural gas and 4,500 million barrels of oil.”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100" dirty="0">
                <a:hlinkClick r:id="rId3"/>
              </a:rPr>
              <a:t>http://www.emr.gov.yk.ca/oilandgas/pdf/yukon-oil-and-gas-annual-report-2015.pdf</a:t>
            </a:r>
            <a:r>
              <a:rPr lang="en-CA" sz="1100" dirty="0"/>
              <a:t> 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/>
              <a:t/>
            </a:r>
            <a:br>
              <a:rPr lang="en-CA" sz="1800" dirty="0"/>
            </a:br>
            <a:endParaRPr lang="en-CA" sz="1800" dirty="0" smtClean="0"/>
          </a:p>
          <a:p>
            <a:pPr marL="0" indent="0">
              <a:buNone/>
            </a:pPr>
            <a:r>
              <a:rPr lang="en-CA" sz="1800" dirty="0" smtClean="0"/>
              <a:t>1950</a:t>
            </a:r>
            <a:r>
              <a:rPr lang="en-CA" sz="1800" dirty="0"/>
              <a:t>: First hydrocarbon exploration in the Beaufort Sea</a:t>
            </a:r>
          </a:p>
          <a:p>
            <a:pPr marL="0" indent="0">
              <a:buNone/>
            </a:pPr>
            <a:r>
              <a:rPr lang="en-CA" sz="1800" dirty="0" smtClean="0"/>
              <a:t>1972 to 1992</a:t>
            </a:r>
            <a:r>
              <a:rPr lang="en-CA" sz="1800" dirty="0"/>
              <a:t>: 92 wells drilled</a:t>
            </a:r>
          </a:p>
          <a:p>
            <a:pPr marL="0" indent="0">
              <a:buNone/>
            </a:pPr>
            <a:r>
              <a:rPr lang="en-CA" sz="1800" dirty="0" smtClean="0"/>
              <a:t>1992 to 2016: </a:t>
            </a:r>
            <a:r>
              <a:rPr lang="en-CA" sz="1800" dirty="0"/>
              <a:t>1 well drilled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517" y="430616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/>
            </a:r>
            <a:br>
              <a:rPr lang="en-CA" dirty="0"/>
            </a:b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8423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Arctic Region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779912" y="59652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hlinkClick r:id="rId2"/>
              </a:rPr>
              <a:t>https://www.cia.gov/library/publications/the-world-factbook/docs/refmaps.html</a:t>
            </a:r>
            <a:endParaRPr lang="en-CA" sz="1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625926"/>
            <a:ext cx="4156837" cy="5410200"/>
          </a:xfrm>
        </p:spPr>
      </p:pic>
    </p:spTree>
    <p:extLst>
      <p:ext uri="{BB962C8B-B14F-4D97-AF65-F5344CB8AC3E}">
        <p14:creationId xmlns:p14="http://schemas.microsoft.com/office/powerpoint/2010/main" val="997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84784"/>
            <a:ext cx="2362200" cy="990600"/>
          </a:xfrm>
        </p:spPr>
        <p:txBody>
          <a:bodyPr/>
          <a:lstStyle/>
          <a:p>
            <a:pPr algn="ctr"/>
            <a:r>
              <a:rPr lang="en-CA" dirty="0" smtClean="0"/>
              <a:t>Licences </a:t>
            </a:r>
            <a:r>
              <a:rPr lang="en-CA" dirty="0"/>
              <a:t>in the Beaufort Sea in </a:t>
            </a:r>
            <a:r>
              <a:rPr lang="en-CA" dirty="0" smtClean="0"/>
              <a:t>2012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2708920"/>
            <a:ext cx="2362200" cy="341724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 smtClean="0"/>
              <a:t>“There [were] </a:t>
            </a:r>
            <a:r>
              <a:rPr lang="en-CA" sz="1400" dirty="0"/>
              <a:t>16 Exploration Licences, 48 Significant Discovery Licences and no Production Licences in the Beaufort Sea [in 2015].”</a:t>
            </a:r>
            <a:r>
              <a:rPr lang="en-CA" dirty="0"/>
              <a:t/>
            </a:r>
            <a:br>
              <a:rPr lang="en-CA" dirty="0"/>
            </a:br>
            <a:r>
              <a:rPr lang="en-CA" sz="1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CA" sz="1000" dirty="0" smtClean="0">
                <a:solidFill>
                  <a:schemeClr val="tx1"/>
                </a:solidFill>
                <a:hlinkClick r:id="rId2"/>
              </a:rPr>
              <a:t>www.emr.gov.yk.ca/oilandgas/pdf/yukon-oil-and-gas-annual-report-2015.pdf</a:t>
            </a:r>
            <a:endParaRPr lang="en-CA" sz="1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https://www.aadnc-aandc.gc.ca/DAM/DAM-INTER-HQ/STAGING/images-images/nog_ann2011_fig2_1335905868996_eng.pn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613521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87824" y="515134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solidFill>
                  <a:srgbClr val="00B0F0"/>
                </a:solidFill>
              </a:rPr>
              <a:t>https://www.aadnc-aandc.gc.ca/eng/1335971994893/1335972853094</a:t>
            </a:r>
            <a:endParaRPr lang="en-CA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Trudeau’s</a:t>
            </a:r>
            <a:r>
              <a:rPr lang="fr-CA" dirty="0" smtClean="0"/>
              <a:t> and </a:t>
            </a:r>
            <a:r>
              <a:rPr lang="fr-CA" dirty="0" err="1" smtClean="0"/>
              <a:t>Obama’s</a:t>
            </a:r>
            <a:r>
              <a:rPr lang="fr-CA" dirty="0" smtClean="0"/>
              <a:t> promises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CA" dirty="0" smtClean="0"/>
          </a:p>
          <a:p>
            <a:pPr lvl="0"/>
            <a:r>
              <a:rPr lang="en-CA" dirty="0" smtClean="0"/>
              <a:t>March </a:t>
            </a:r>
            <a:r>
              <a:rPr lang="en-CA" dirty="0"/>
              <a:t>2016: [Trudeau and Obama] promised to be strict about licensing any kind of Arctic development, and to "set a world-class standard by basing development decisions and operations on scientific evidence." </a:t>
            </a:r>
            <a:r>
              <a:rPr lang="en-CA" dirty="0" smtClean="0"/>
              <a:t>”</a:t>
            </a:r>
            <a:r>
              <a:rPr lang="en-CA" dirty="0"/>
              <a:t/>
            </a:r>
            <a:br>
              <a:rPr lang="en-CA" dirty="0"/>
            </a:br>
            <a:r>
              <a:rPr lang="en-CA" sz="1000" u="sng" dirty="0">
                <a:hlinkClick r:id="rId2"/>
              </a:rPr>
              <a:t>http://</a:t>
            </a:r>
            <a:r>
              <a:rPr lang="en-CA" sz="1000" u="sng" dirty="0" smtClean="0">
                <a:hlinkClick r:id="rId2"/>
              </a:rPr>
              <a:t>www.cbc.ca/news/politics/us-canada-arctic-protection-1.3486062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13854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Who</a:t>
            </a:r>
            <a:r>
              <a:rPr lang="fr-CA" dirty="0" smtClean="0"/>
              <a:t> </a:t>
            </a:r>
            <a:r>
              <a:rPr lang="fr-CA" dirty="0" err="1" smtClean="0"/>
              <a:t>owns</a:t>
            </a:r>
            <a:r>
              <a:rPr lang="fr-CA" dirty="0" smtClean="0"/>
              <a:t> the Beaufort </a:t>
            </a:r>
            <a:r>
              <a:rPr lang="fr-CA" dirty="0" err="1" smtClean="0"/>
              <a:t>Sea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dirty="0"/>
              <a:t>The </a:t>
            </a:r>
            <a:r>
              <a:rPr lang="en-CA" i="1" dirty="0"/>
              <a:t>Canada Yukon Oil and Gas Accord</a:t>
            </a:r>
            <a:r>
              <a:rPr lang="en-CA" dirty="0"/>
              <a:t> signed in 1993 had the purpose to introduce a shared management and revenue system for the offshore Yukon’s </a:t>
            </a:r>
            <a:r>
              <a:rPr lang="en-CA" dirty="0" smtClean="0"/>
              <a:t>waters </a:t>
            </a:r>
            <a:r>
              <a:rPr lang="en-CA" dirty="0"/>
              <a:t>between Canada and Yukon</a:t>
            </a:r>
            <a:r>
              <a:rPr lang="en-CA" dirty="0" smtClean="0"/>
              <a:t>.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Negotiations had not started yet, but an </a:t>
            </a:r>
            <a:r>
              <a:rPr lang="en-CA" dirty="0"/>
              <a:t>interim joint Federal/ Territorial Offshore Committee has been established.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85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400" dirty="0"/>
              <a:t/>
            </a:r>
            <a:br>
              <a:rPr lang="en-CA" sz="2400" dirty="0"/>
            </a:br>
            <a:r>
              <a:rPr lang="en-CA" sz="3200" dirty="0"/>
              <a:t>Oil and gas</a:t>
            </a:r>
            <a:br>
              <a:rPr lang="en-CA" sz="3200" dirty="0"/>
            </a:br>
            <a:r>
              <a:rPr lang="en-CA" sz="3200" dirty="0" smtClean="0"/>
              <a:t>onshore </a:t>
            </a:r>
          </a:p>
          <a:p>
            <a:endParaRPr lang="en-CA" dirty="0"/>
          </a:p>
          <a:p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98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Yukon North Slope Withdrawal Zone and Oil and Gas Dispositions Zones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48680"/>
            <a:ext cx="5631160" cy="5396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3789" y="6021288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u="sng" dirty="0">
                <a:hlinkClick r:id="rId3"/>
              </a:rPr>
              <a:t>http://www.emr.gov.yk.ca/oilandgas/pdf/Yukon_Land_Status_and_Oil_and_Gas_Interests.pdf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7954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200" dirty="0"/>
              <a:t>Oil and gas</a:t>
            </a:r>
            <a:br>
              <a:rPr lang="en-CA" sz="3200" dirty="0"/>
            </a:br>
            <a:r>
              <a:rPr lang="en-CA" sz="3200" dirty="0"/>
              <a:t>p</a:t>
            </a:r>
            <a:r>
              <a:rPr lang="en-CA" sz="3200" dirty="0" smtClean="0"/>
              <a:t>rocess for developers in the Yukon north slope</a:t>
            </a:r>
            <a:endParaRPr lang="fr-CA" sz="32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17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Onshore</a:t>
            </a:r>
            <a:r>
              <a:rPr lang="fr-CA" dirty="0" smtClean="0"/>
              <a:t> </a:t>
            </a:r>
            <a:r>
              <a:rPr lang="fr-CA" dirty="0" err="1" smtClean="0"/>
              <a:t>development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CA" dirty="0" smtClean="0"/>
              <a:t>Offshore </a:t>
            </a:r>
            <a:r>
              <a:rPr lang="fr-CA" dirty="0" err="1" smtClean="0"/>
              <a:t>development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CA" sz="2800" dirty="0"/>
              <a:t>Developers have to request a posting to the Yukon Government, and then go through the disposition process. </a:t>
            </a:r>
            <a:br>
              <a:rPr lang="en-CA" sz="2800" dirty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/>
              <a:t>YUKON </a:t>
            </a:r>
            <a:r>
              <a:rPr lang="en-CA" sz="2800" dirty="0" smtClean="0"/>
              <a:t>government</a:t>
            </a:r>
            <a:endParaRPr lang="en-CA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CA" sz="2800" dirty="0"/>
              <a:t>Developers have to bid and get rights of exploration from the Indigenous and Northern Affairs Minister</a:t>
            </a:r>
            <a:r>
              <a:rPr lang="en-CA" sz="2800" dirty="0" smtClean="0"/>
              <a:t>.</a:t>
            </a:r>
            <a:br>
              <a:rPr lang="en-CA" sz="2800" dirty="0" smtClean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/>
              <a:t>Government of CANADA</a:t>
            </a:r>
          </a:p>
          <a:p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8705" y="277641"/>
            <a:ext cx="8534400" cy="758952"/>
          </a:xfrm>
        </p:spPr>
        <p:txBody>
          <a:bodyPr>
            <a:noAutofit/>
          </a:bodyPr>
          <a:lstStyle/>
          <a:p>
            <a:r>
              <a:rPr lang="fr-CA" sz="2400" dirty="0" err="1" smtClean="0"/>
              <a:t>Process</a:t>
            </a:r>
            <a:r>
              <a:rPr lang="fr-CA" sz="2400" dirty="0" smtClean="0"/>
              <a:t> for </a:t>
            </a:r>
            <a:r>
              <a:rPr lang="fr-CA" sz="2400" dirty="0" err="1" smtClean="0"/>
              <a:t>developers</a:t>
            </a:r>
            <a:r>
              <a:rPr lang="fr-CA" sz="2400" dirty="0" smtClean="0"/>
              <a:t> in the Yukon </a:t>
            </a:r>
            <a:r>
              <a:rPr lang="fr-CA" sz="2400" dirty="0" err="1" smtClean="0"/>
              <a:t>North</a:t>
            </a:r>
            <a:r>
              <a:rPr lang="fr-CA" sz="2400" dirty="0" smtClean="0"/>
              <a:t> </a:t>
            </a:r>
            <a:r>
              <a:rPr lang="fr-CA" sz="2400" dirty="0" err="1" smtClean="0"/>
              <a:t>Slope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i="1" dirty="0" smtClean="0"/>
              <a:t>Exploration Licences</a:t>
            </a:r>
            <a:endParaRPr lang="fr-CA" sz="2400" i="1" dirty="0"/>
          </a:p>
        </p:txBody>
      </p:sp>
    </p:spTree>
    <p:extLst>
      <p:ext uri="{BB962C8B-B14F-4D97-AF65-F5344CB8AC3E}">
        <p14:creationId xmlns:p14="http://schemas.microsoft.com/office/powerpoint/2010/main" val="4269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400" dirty="0" err="1" smtClean="0"/>
              <a:t>Process</a:t>
            </a:r>
            <a:r>
              <a:rPr lang="fr-CA" sz="2400" dirty="0" smtClean="0"/>
              <a:t> for </a:t>
            </a:r>
            <a:r>
              <a:rPr lang="fr-CA" sz="2400" dirty="0" err="1" smtClean="0"/>
              <a:t>developers</a:t>
            </a:r>
            <a:r>
              <a:rPr lang="fr-CA" sz="2400" dirty="0" smtClean="0"/>
              <a:t> in the Yukon </a:t>
            </a:r>
            <a:r>
              <a:rPr lang="fr-CA" sz="2400" dirty="0" err="1" smtClean="0"/>
              <a:t>North</a:t>
            </a:r>
            <a:r>
              <a:rPr lang="fr-CA" sz="2400" dirty="0" smtClean="0"/>
              <a:t> </a:t>
            </a:r>
            <a:r>
              <a:rPr lang="fr-CA" sz="2400" dirty="0" err="1" smtClean="0"/>
              <a:t>Slope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i="1" dirty="0" err="1" smtClean="0"/>
              <a:t>Environmental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Assessments</a:t>
            </a:r>
            <a:endParaRPr lang="fr-CA" sz="24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endParaRPr lang="en-CA" sz="2800" dirty="0" smtClean="0"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CA" sz="2800" dirty="0"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CA" sz="2800" dirty="0" smtClean="0">
                <a:cs typeface="Times New Roman" panose="02020603050405020304" pitchFamily="18" charset="0"/>
              </a:rPr>
              <a:t>Developers </a:t>
            </a:r>
            <a:r>
              <a:rPr lang="en-CA" sz="2800" dirty="0">
                <a:cs typeface="Times New Roman" panose="02020603050405020304" pitchFamily="18" charset="0"/>
              </a:rPr>
              <a:t>have to apply to the </a:t>
            </a:r>
            <a:r>
              <a:rPr lang="en-CA" sz="2800" u="sng" dirty="0">
                <a:cs typeface="Times New Roman" panose="02020603050405020304" pitchFamily="18" charset="0"/>
              </a:rPr>
              <a:t>Environmental Impact Screening Committee</a:t>
            </a:r>
            <a:r>
              <a:rPr lang="en-CA" sz="2800" dirty="0">
                <a:cs typeface="Times New Roman" panose="02020603050405020304" pitchFamily="18" charset="0"/>
              </a:rPr>
              <a:t>, that </a:t>
            </a:r>
            <a:r>
              <a:rPr lang="en-CA" sz="2800" dirty="0"/>
              <a:t>determines whether the developer has to apply to the </a:t>
            </a:r>
            <a:r>
              <a:rPr lang="en-CA" sz="2800" u="sng" dirty="0">
                <a:cs typeface="Times New Roman" panose="02020603050405020304" pitchFamily="18" charset="0"/>
              </a:rPr>
              <a:t>Environmental Impact Review </a:t>
            </a:r>
            <a:r>
              <a:rPr lang="en-CA" sz="2800" u="sng" dirty="0" smtClean="0">
                <a:cs typeface="Times New Roman" panose="02020603050405020304" pitchFamily="18" charset="0"/>
              </a:rPr>
              <a:t>Board</a:t>
            </a:r>
            <a:br>
              <a:rPr lang="en-CA" sz="2800" u="sng" dirty="0" smtClean="0">
                <a:cs typeface="Times New Roman" panose="02020603050405020304" pitchFamily="18" charset="0"/>
              </a:rPr>
            </a:br>
            <a:r>
              <a:rPr lang="en-CA" sz="2800" dirty="0">
                <a:cs typeface="Times New Roman" panose="02020603050405020304" pitchFamily="18" charset="0"/>
              </a:rPr>
              <a:t/>
            </a:r>
            <a:br>
              <a:rPr lang="en-CA" sz="2800" dirty="0">
                <a:cs typeface="Times New Roman" panose="02020603050405020304" pitchFamily="18" charset="0"/>
              </a:rPr>
            </a:br>
            <a:r>
              <a:rPr lang="en-CA" sz="2800" dirty="0">
                <a:cs typeface="Times New Roman" panose="02020603050405020304" pitchFamily="18" charset="0"/>
              </a:rPr>
              <a:t>OR the developers have to apply to the </a:t>
            </a:r>
            <a:r>
              <a:rPr lang="en-CA" sz="2800" u="sng" dirty="0">
                <a:cs typeface="Times New Roman" panose="02020603050405020304" pitchFamily="18" charset="0"/>
              </a:rPr>
              <a:t>Yukon Environmental or Socio-economic Assessment Board</a:t>
            </a:r>
            <a:r>
              <a:rPr lang="en-CA" sz="2800" dirty="0" smtClean="0">
                <a:cs typeface="Times New Roman" panose="02020603050405020304" pitchFamily="18" charset="0"/>
              </a:rPr>
              <a:t>.</a:t>
            </a:r>
            <a:br>
              <a:rPr lang="en-CA" sz="2800" dirty="0" smtClean="0">
                <a:cs typeface="Times New Roman" panose="02020603050405020304" pitchFamily="18" charset="0"/>
              </a:rPr>
            </a:br>
            <a:r>
              <a:rPr lang="en-CA" sz="2800" dirty="0">
                <a:cs typeface="Times New Roman" panose="02020603050405020304" pitchFamily="18" charset="0"/>
              </a:rPr>
              <a:t/>
            </a:r>
            <a:br>
              <a:rPr lang="en-CA" sz="2800" dirty="0">
                <a:cs typeface="Times New Roman" panose="02020603050405020304" pitchFamily="18" charset="0"/>
              </a:rPr>
            </a:br>
            <a:r>
              <a:rPr lang="en-CA" sz="2800" dirty="0">
                <a:cs typeface="Times New Roman" panose="02020603050405020304" pitchFamily="18" charset="0"/>
              </a:rPr>
              <a:t>INUVIALUIT organizations  +  CANADA, YUKON and NWT  governments (joint management) </a:t>
            </a:r>
            <a:r>
              <a:rPr lang="en-CA" sz="2800" dirty="0" smtClean="0">
                <a:cs typeface="Times New Roman" panose="02020603050405020304" pitchFamily="18" charset="0"/>
              </a:rPr>
              <a:t/>
            </a:r>
            <a:br>
              <a:rPr lang="en-CA" sz="2800" dirty="0" smtClean="0">
                <a:cs typeface="Times New Roman" panose="02020603050405020304" pitchFamily="18" charset="0"/>
              </a:rPr>
            </a:br>
            <a:r>
              <a:rPr lang="en-CA" sz="2800" dirty="0" smtClean="0">
                <a:cs typeface="Times New Roman" panose="02020603050405020304" pitchFamily="18" charset="0"/>
              </a:rPr>
              <a:t/>
            </a:r>
            <a:br>
              <a:rPr lang="en-CA" sz="2800" dirty="0" smtClean="0">
                <a:cs typeface="Times New Roman" panose="02020603050405020304" pitchFamily="18" charset="0"/>
              </a:rPr>
            </a:br>
            <a:r>
              <a:rPr lang="en-CA" sz="2800" dirty="0" smtClean="0">
                <a:cs typeface="Times New Roman" panose="02020603050405020304" pitchFamily="18" charset="0"/>
              </a:rPr>
              <a:t>OR </a:t>
            </a:r>
            <a:r>
              <a:rPr lang="en-CA" sz="2800" dirty="0">
                <a:cs typeface="Times New Roman" panose="02020603050405020304" pitchFamily="18" charset="0"/>
              </a:rPr>
              <a:t>YUKON organization </a:t>
            </a:r>
            <a:endParaRPr lang="fr-FR" sz="28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179513" y="1628799"/>
            <a:ext cx="8784976" cy="64807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200" dirty="0" smtClean="0"/>
              <a:t> </a:t>
            </a:r>
            <a:r>
              <a:rPr lang="fr-C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Onshore</a:t>
            </a:r>
            <a:r>
              <a:rPr lang="fr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offshore </a:t>
            </a:r>
            <a:r>
              <a:rPr lang="fr-CA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Diagram of the Co-management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95536" y="2420888"/>
            <a:ext cx="2362200" cy="4144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6147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3808" y="56956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>
                <a:solidFill>
                  <a:srgbClr val="00B0F0"/>
                </a:solidFill>
              </a:rPr>
              <a:t>http://eirb.ca/wp-content/uploads/2015/01/pano_co-mgmt-tree_dl_1_edited-1_alt_colors.pdf</a:t>
            </a:r>
            <a:endParaRPr lang="en-CA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Onshore</a:t>
            </a:r>
            <a:r>
              <a:rPr lang="fr-CA" dirty="0" smtClean="0"/>
              <a:t> </a:t>
            </a:r>
            <a:r>
              <a:rPr lang="fr-CA" dirty="0" err="1" smtClean="0"/>
              <a:t>development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CA" dirty="0" smtClean="0"/>
              <a:t>Offshore </a:t>
            </a:r>
            <a:r>
              <a:rPr lang="fr-CA" dirty="0" err="1" smtClean="0"/>
              <a:t>development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CA" sz="2800" dirty="0"/>
              <a:t>Developers have to go through </a:t>
            </a:r>
            <a:r>
              <a:rPr lang="en-CA" sz="2800" dirty="0" smtClean="0"/>
              <a:t>the Yukon’s oil and gas branch application </a:t>
            </a:r>
            <a:r>
              <a:rPr lang="en-CA" sz="2800" dirty="0"/>
              <a:t>process, who will take into consideration EIRB's or YESAB's </a:t>
            </a:r>
            <a:r>
              <a:rPr lang="en-CA" sz="2800" dirty="0" smtClean="0"/>
              <a:t>recommendations.</a:t>
            </a:r>
            <a:br>
              <a:rPr lang="en-CA" sz="2800" dirty="0" smtClean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/>
              <a:t>YUKON Government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CA" sz="2600" dirty="0"/>
              <a:t>Developers have to through the National Energy Board application process, who will take into consideration EIRB's or YESAB's </a:t>
            </a:r>
            <a:r>
              <a:rPr lang="en-CA" sz="2600" dirty="0" smtClean="0"/>
              <a:t>recommendations. </a:t>
            </a:r>
            <a:br>
              <a:rPr lang="en-CA" sz="2600" dirty="0" smtClean="0"/>
            </a:br>
            <a:r>
              <a:rPr lang="en-CA" sz="2600" dirty="0"/>
              <a:t/>
            </a:r>
            <a:br>
              <a:rPr lang="en-CA" sz="2600" dirty="0"/>
            </a:br>
            <a:r>
              <a:rPr lang="en-CA" sz="2600" dirty="0"/>
              <a:t>Government of CANADA</a:t>
            </a:r>
          </a:p>
          <a:p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Autofit/>
          </a:bodyPr>
          <a:lstStyle/>
          <a:p>
            <a:r>
              <a:rPr lang="fr-CA" sz="2400" dirty="0" err="1" smtClean="0"/>
              <a:t>Process</a:t>
            </a:r>
            <a:r>
              <a:rPr lang="fr-CA" sz="2400" dirty="0" smtClean="0"/>
              <a:t> for </a:t>
            </a:r>
            <a:r>
              <a:rPr lang="fr-CA" sz="2400" dirty="0" err="1" smtClean="0"/>
              <a:t>developers</a:t>
            </a:r>
            <a:r>
              <a:rPr lang="fr-CA" sz="2400" dirty="0" smtClean="0"/>
              <a:t> in the Yukon </a:t>
            </a:r>
            <a:r>
              <a:rPr lang="fr-CA" sz="2400" dirty="0" err="1" smtClean="0"/>
              <a:t>North</a:t>
            </a:r>
            <a:r>
              <a:rPr lang="fr-CA" sz="2400" dirty="0" smtClean="0"/>
              <a:t> </a:t>
            </a:r>
            <a:r>
              <a:rPr lang="fr-CA" sz="2400" dirty="0" err="1" smtClean="0"/>
              <a:t>Slope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i="1" dirty="0" smtClean="0"/>
              <a:t>Production Licences</a:t>
            </a:r>
            <a:endParaRPr lang="fr-CA" sz="2400" i="1" dirty="0"/>
          </a:p>
        </p:txBody>
      </p:sp>
    </p:spTree>
    <p:extLst>
      <p:ext uri="{BB962C8B-B14F-4D97-AF65-F5344CB8AC3E}">
        <p14:creationId xmlns:p14="http://schemas.microsoft.com/office/powerpoint/2010/main" val="17775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Beaufort Sea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1011188"/>
            <a:ext cx="4499992" cy="44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1880" y="55862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hlinkClick r:id="rId3"/>
              </a:rPr>
              <a:t>http://www.worldatlas.com/aatlas/infopage/beaufortsea.htm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13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dirty="0"/>
          </a:p>
          <a:p>
            <a:pPr marL="0" indent="0" algn="just">
              <a:buNone/>
            </a:pPr>
            <a:r>
              <a:rPr lang="fr-CA" sz="2400" i="1" dirty="0"/>
              <a:t>I </a:t>
            </a:r>
            <a:r>
              <a:rPr lang="fr-CA" sz="2400" i="1" dirty="0" err="1"/>
              <a:t>believe</a:t>
            </a:r>
            <a:r>
              <a:rPr lang="fr-CA" sz="2400" i="1" dirty="0"/>
              <a:t> </a:t>
            </a:r>
            <a:r>
              <a:rPr lang="fr-CA" sz="2400" i="1" dirty="0" err="1"/>
              <a:t>that</a:t>
            </a:r>
            <a:r>
              <a:rPr lang="fr-CA" sz="2400" i="1" dirty="0"/>
              <a:t> the </a:t>
            </a:r>
            <a:r>
              <a:rPr lang="fr-CA" sz="2400" i="1" dirty="0" err="1"/>
              <a:t>Arctic</a:t>
            </a:r>
            <a:r>
              <a:rPr lang="fr-CA" sz="2400" i="1" dirty="0"/>
              <a:t> </a:t>
            </a:r>
            <a:r>
              <a:rPr lang="fr-CA" sz="2400" i="1" dirty="0" err="1"/>
              <a:t>is</a:t>
            </a:r>
            <a:r>
              <a:rPr lang="fr-CA" sz="2400" i="1" dirty="0"/>
              <a:t> a </a:t>
            </a:r>
            <a:r>
              <a:rPr lang="fr-CA" sz="2400" i="1" dirty="0" err="1"/>
              <a:t>very</a:t>
            </a:r>
            <a:r>
              <a:rPr lang="fr-CA" sz="2400" i="1" dirty="0"/>
              <a:t> </a:t>
            </a:r>
            <a:r>
              <a:rPr lang="fr-CA" sz="2400" i="1" dirty="0" err="1"/>
              <a:t>very</a:t>
            </a:r>
            <a:r>
              <a:rPr lang="fr-CA" sz="2400" i="1" dirty="0"/>
              <a:t> important </a:t>
            </a:r>
            <a:r>
              <a:rPr lang="fr-CA" sz="2400" i="1" dirty="0" err="1"/>
              <a:t>ecosystem</a:t>
            </a:r>
            <a:r>
              <a:rPr lang="fr-CA" sz="2400" i="1" dirty="0"/>
              <a:t> to the </a:t>
            </a:r>
            <a:r>
              <a:rPr lang="fr-CA" sz="2400" i="1" dirty="0" err="1"/>
              <a:t>health</a:t>
            </a:r>
            <a:r>
              <a:rPr lang="fr-CA" sz="2400" i="1" dirty="0"/>
              <a:t> of the </a:t>
            </a:r>
            <a:r>
              <a:rPr lang="fr-CA" sz="2400" i="1" dirty="0" err="1"/>
              <a:t>rest</a:t>
            </a:r>
            <a:r>
              <a:rPr lang="fr-CA" sz="2400" i="1" dirty="0"/>
              <a:t> of the </a:t>
            </a:r>
            <a:r>
              <a:rPr lang="fr-CA" sz="2400" i="1" dirty="0" err="1"/>
              <a:t>planet</a:t>
            </a:r>
            <a:r>
              <a:rPr lang="fr-CA" sz="2400" i="1" dirty="0"/>
              <a:t>. I </a:t>
            </a:r>
            <a:r>
              <a:rPr lang="fr-CA" sz="2400" i="1" dirty="0" err="1"/>
              <a:t>guess</a:t>
            </a:r>
            <a:r>
              <a:rPr lang="fr-CA" sz="2400" i="1" dirty="0"/>
              <a:t> </a:t>
            </a:r>
            <a:r>
              <a:rPr lang="fr-CA" sz="2400" i="1" dirty="0" err="1"/>
              <a:t>what</a:t>
            </a:r>
            <a:r>
              <a:rPr lang="fr-CA" sz="2400" i="1" dirty="0"/>
              <a:t> </a:t>
            </a:r>
            <a:r>
              <a:rPr lang="fr-CA" sz="2400" i="1" dirty="0" err="1"/>
              <a:t>we</a:t>
            </a:r>
            <a:r>
              <a:rPr lang="fr-CA" sz="2400" i="1" dirty="0"/>
              <a:t> </a:t>
            </a:r>
            <a:r>
              <a:rPr lang="fr-CA" sz="2400" i="1" dirty="0" err="1"/>
              <a:t>can</a:t>
            </a:r>
            <a:r>
              <a:rPr lang="fr-CA" sz="2400" i="1" dirty="0"/>
              <a:t> do </a:t>
            </a:r>
            <a:r>
              <a:rPr lang="fr-CA" sz="2400" i="1" dirty="0" err="1"/>
              <a:t>is</a:t>
            </a:r>
            <a:r>
              <a:rPr lang="fr-CA" sz="2400" i="1" dirty="0"/>
              <a:t> </a:t>
            </a:r>
            <a:r>
              <a:rPr lang="fr-CA" sz="2400" i="1" dirty="0" err="1"/>
              <a:t>try</a:t>
            </a:r>
            <a:r>
              <a:rPr lang="fr-CA" sz="2400" i="1" dirty="0"/>
              <a:t> and </a:t>
            </a:r>
            <a:r>
              <a:rPr lang="fr-CA" sz="2400" i="1" dirty="0" err="1"/>
              <a:t>educate</a:t>
            </a:r>
            <a:r>
              <a:rPr lang="fr-CA" sz="2400" i="1" dirty="0"/>
              <a:t> and </a:t>
            </a:r>
            <a:r>
              <a:rPr lang="fr-CA" sz="2400" i="1" dirty="0" err="1"/>
              <a:t>say</a:t>
            </a:r>
            <a:r>
              <a:rPr lang="fr-CA" sz="2400" i="1" dirty="0"/>
              <a:t> </a:t>
            </a:r>
            <a:r>
              <a:rPr lang="fr-CA" sz="2400" i="1" dirty="0" smtClean="0"/>
              <a:t>hey, </a:t>
            </a:r>
            <a:r>
              <a:rPr lang="fr-CA" sz="2400" i="1" dirty="0" err="1"/>
              <a:t>w</a:t>
            </a:r>
            <a:r>
              <a:rPr lang="fr-CA" sz="2400" i="1" dirty="0" err="1" smtClean="0"/>
              <a:t>atch</a:t>
            </a:r>
            <a:r>
              <a:rPr lang="fr-CA" sz="2400" i="1" dirty="0" smtClean="0"/>
              <a:t> out, </a:t>
            </a:r>
            <a:r>
              <a:rPr lang="fr-CA" sz="2400" i="1" dirty="0" err="1" smtClean="0"/>
              <a:t>this</a:t>
            </a:r>
            <a:r>
              <a:rPr lang="fr-CA" sz="2400" i="1" dirty="0" smtClean="0"/>
              <a:t> </a:t>
            </a:r>
            <a:r>
              <a:rPr lang="fr-CA" sz="2400" i="1" dirty="0" err="1"/>
              <a:t>is</a:t>
            </a:r>
            <a:r>
              <a:rPr lang="fr-CA" sz="2400" i="1" dirty="0"/>
              <a:t> </a:t>
            </a:r>
            <a:r>
              <a:rPr lang="fr-CA" sz="2400" i="1" dirty="0" err="1"/>
              <a:t>what</a:t>
            </a:r>
            <a:r>
              <a:rPr lang="fr-CA" sz="2400" i="1" dirty="0"/>
              <a:t> </a:t>
            </a:r>
            <a:r>
              <a:rPr lang="fr-CA" sz="2400" i="1" dirty="0" err="1"/>
              <a:t>is</a:t>
            </a:r>
            <a:r>
              <a:rPr lang="fr-CA" sz="2400" i="1" dirty="0"/>
              <a:t> happening to us.</a:t>
            </a:r>
            <a:br>
              <a:rPr lang="fr-CA" sz="2400" i="1" dirty="0"/>
            </a:br>
            <a:r>
              <a:rPr lang="fr-CA" sz="2400" i="1" dirty="0"/>
              <a:t> 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dirty="0"/>
              <a:t>- Rosemarie </a:t>
            </a:r>
            <a:r>
              <a:rPr lang="fr-CA" sz="2400" dirty="0" err="1"/>
              <a:t>Kuptana</a:t>
            </a:r>
            <a:r>
              <a:rPr lang="fr-CA" sz="2400" dirty="0"/>
              <a:t>, </a:t>
            </a:r>
            <a:r>
              <a:rPr lang="fr-CA" sz="2400" dirty="0" err="1"/>
              <a:t>resident</a:t>
            </a:r>
            <a:r>
              <a:rPr lang="fr-CA" sz="2400" dirty="0"/>
              <a:t> of Sachs Harbour </a:t>
            </a:r>
            <a:endParaRPr lang="fr-CA" sz="2400" dirty="0" smtClean="0"/>
          </a:p>
          <a:p>
            <a:pPr marL="0" indent="0" algn="just">
              <a:buNone/>
            </a:pPr>
            <a:endParaRPr lang="fr-CA" sz="2400" dirty="0" smtClean="0"/>
          </a:p>
          <a:p>
            <a:pPr marL="0" indent="0" algn="just">
              <a:buNone/>
            </a:pPr>
            <a:endParaRPr lang="fr-CA" sz="2400" dirty="0"/>
          </a:p>
          <a:p>
            <a:pPr marL="0" indent="0" algn="just">
              <a:buNone/>
            </a:pPr>
            <a:r>
              <a:rPr lang="fr-CA" sz="2200" dirty="0" smtClean="0"/>
              <a:t>Bonnie </a:t>
            </a:r>
            <a:r>
              <a:rPr lang="fr-CA" sz="2200" dirty="0" err="1" smtClean="0"/>
              <a:t>Dickie</a:t>
            </a:r>
            <a:r>
              <a:rPr lang="fr-CA" sz="2200" dirty="0" smtClean="0"/>
              <a:t> and Terry Woolf, </a:t>
            </a:r>
            <a:r>
              <a:rPr lang="fr-CA" sz="2200" i="1" dirty="0" smtClean="0"/>
              <a:t>Inuit Observations on </a:t>
            </a:r>
            <a:r>
              <a:rPr lang="fr-CA" sz="2200" i="1" dirty="0" err="1" smtClean="0"/>
              <a:t>Climate</a:t>
            </a:r>
            <a:r>
              <a:rPr lang="fr-CA" sz="2200" i="1" dirty="0" smtClean="0"/>
              <a:t> Change</a:t>
            </a:r>
            <a:r>
              <a:rPr lang="fr-CA" sz="2200" dirty="0" smtClean="0"/>
              <a:t>, International Institute for </a:t>
            </a:r>
            <a:r>
              <a:rPr lang="fr-CA" sz="2200" dirty="0" err="1" smtClean="0"/>
              <a:t>Sustainable</a:t>
            </a:r>
            <a:r>
              <a:rPr lang="fr-CA" sz="2200" dirty="0" smtClean="0"/>
              <a:t> </a:t>
            </a:r>
            <a:r>
              <a:rPr lang="fr-CA" sz="2200" dirty="0" err="1" smtClean="0"/>
              <a:t>Development</a:t>
            </a:r>
            <a:r>
              <a:rPr lang="fr-CA" sz="2200" dirty="0" smtClean="0"/>
              <a:t>, 2010, 42 minutes</a:t>
            </a:r>
          </a:p>
          <a:p>
            <a:pPr marL="0" indent="0" algn="just">
              <a:buNone/>
            </a:pPr>
            <a:endParaRPr lang="fr-CA" sz="2200" dirty="0"/>
          </a:p>
          <a:p>
            <a:pPr marL="0" indent="0" algn="just">
              <a:buNone/>
            </a:pPr>
            <a:r>
              <a:rPr lang="fr-CA" sz="2200" dirty="0" smtClean="0"/>
              <a:t>Anne-Marie </a:t>
            </a:r>
            <a:r>
              <a:rPr lang="fr-CA" sz="2200" dirty="0" err="1" smtClean="0"/>
              <a:t>Tougas</a:t>
            </a:r>
            <a:r>
              <a:rPr lang="fr-CA" sz="2200" dirty="0" smtClean="0"/>
              <a:t>, </a:t>
            </a:r>
            <a:r>
              <a:rPr lang="fr-CA" sz="2200" i="1" dirty="0" smtClean="0"/>
              <a:t>Un pas vers l’Arctique- </a:t>
            </a:r>
            <a:r>
              <a:rPr lang="fr-CA" sz="2200" i="1" dirty="0"/>
              <a:t>échos</a:t>
            </a:r>
            <a:r>
              <a:rPr lang="fr-CA" sz="2200" i="1" dirty="0" smtClean="0"/>
              <a:t> et visages du Nord</a:t>
            </a:r>
            <a:r>
              <a:rPr lang="fr-CA" sz="2200" dirty="0" smtClean="0"/>
              <a:t>, National Film </a:t>
            </a:r>
            <a:r>
              <a:rPr lang="fr-CA" sz="2200" dirty="0" err="1" smtClean="0"/>
              <a:t>Board</a:t>
            </a:r>
            <a:r>
              <a:rPr lang="fr-CA" sz="2200" dirty="0" smtClean="0"/>
              <a:t>, 2012, 52 minutes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3906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Mackenzie River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56" y="545072"/>
            <a:ext cx="5638800" cy="5325533"/>
          </a:xfrm>
        </p:spPr>
      </p:pic>
      <p:sp>
        <p:nvSpPr>
          <p:cNvPr id="6" name="Rectangle 5"/>
          <p:cNvSpPr/>
          <p:nvPr/>
        </p:nvSpPr>
        <p:spPr>
          <a:xfrm>
            <a:off x="3539919" y="587252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u="sng" dirty="0">
                <a:solidFill>
                  <a:srgbClr val="00B0F0"/>
                </a:solidFill>
              </a:rPr>
              <a:t>http://gordonfoundation.ca/sites/default/files/images/2014-03-07%20-%20ScreeningGuide_FINAL.pdf</a:t>
            </a:r>
          </a:p>
        </p:txBody>
      </p:sp>
    </p:spTree>
    <p:extLst>
      <p:ext uri="{BB962C8B-B14F-4D97-AF65-F5344CB8AC3E}">
        <p14:creationId xmlns:p14="http://schemas.microsoft.com/office/powerpoint/2010/main" val="36987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The Yukon North Slope 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b="1" dirty="0"/>
              <a:t/>
            </a:r>
            <a:br>
              <a:rPr lang="en-CA" b="1" dirty="0"/>
            </a:br>
            <a:endParaRPr lang="en-CA" b="1" dirty="0" smtClean="0"/>
          </a:p>
          <a:p>
            <a:endParaRPr lang="en-CA" b="1" dirty="0"/>
          </a:p>
          <a:p>
            <a:endParaRPr lang="en-CA" b="1" dirty="0" smtClean="0"/>
          </a:p>
          <a:p>
            <a:endParaRPr lang="en-CA" b="1" dirty="0"/>
          </a:p>
          <a:p>
            <a:endParaRPr lang="en-CA" b="1" dirty="0" smtClean="0"/>
          </a:p>
          <a:p>
            <a:endParaRPr lang="en-CA" b="1" dirty="0"/>
          </a:p>
          <a:p>
            <a:endParaRPr lang="en-CA" b="1" dirty="0" smtClean="0"/>
          </a:p>
          <a:p>
            <a:pPr marL="0" indent="0">
              <a:buNone/>
            </a:pPr>
            <a:endParaRPr lang="en-CA" sz="1300" u="sng" dirty="0" smtClean="0"/>
          </a:p>
          <a:p>
            <a:pPr marL="0" indent="0">
              <a:buNone/>
            </a:pPr>
            <a:endParaRPr lang="en-CA" sz="1300" u="sng" dirty="0"/>
          </a:p>
          <a:p>
            <a:pPr marL="0" indent="0">
              <a:buNone/>
            </a:pPr>
            <a:r>
              <a:rPr lang="en-CA" sz="1300" u="sng" dirty="0" smtClean="0"/>
              <a:t/>
            </a:r>
            <a:br>
              <a:rPr lang="en-CA" sz="1300" u="sng" dirty="0" smtClean="0"/>
            </a:br>
            <a:endParaRPr lang="en-CA" sz="1300" u="sng" dirty="0" smtClean="0"/>
          </a:p>
          <a:p>
            <a:pPr marL="0" indent="0">
              <a:buNone/>
            </a:pPr>
            <a:endParaRPr lang="en-CA" sz="1300" u="sng" dirty="0"/>
          </a:p>
          <a:p>
            <a:pPr marL="0" indent="0">
              <a:buNone/>
            </a:pPr>
            <a:r>
              <a:rPr lang="en-CA" sz="1000" dirty="0" smtClean="0">
                <a:solidFill>
                  <a:srgbClr val="00B0F0"/>
                </a:solidFill>
              </a:rPr>
              <a:t>                    </a:t>
            </a:r>
            <a:r>
              <a:rPr lang="en-CA" sz="1000" u="sng" dirty="0" smtClean="0">
                <a:solidFill>
                  <a:srgbClr val="00B0F0"/>
                </a:solidFill>
              </a:rPr>
              <a:t>http</a:t>
            </a:r>
            <a:r>
              <a:rPr lang="en-CA" sz="1000" u="sng" dirty="0">
                <a:solidFill>
                  <a:srgbClr val="00B0F0"/>
                </a:solidFill>
              </a:rPr>
              <a:t>://www.wmacns.ca/pdfs/198_YNSandGameManagementSubzones.pdf</a:t>
            </a:r>
            <a:endParaRPr lang="en-CA" sz="1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19701"/>
            <a:ext cx="3960440" cy="470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CA" sz="3600" dirty="0"/>
          </a:p>
          <a:p>
            <a:r>
              <a:rPr lang="en-CA" sz="3200" dirty="0" smtClean="0"/>
              <a:t>The inuvialuit settlement region</a:t>
            </a:r>
            <a:endParaRPr lang="en-CA" sz="3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Yukon and the Arctic</a:t>
            </a:r>
          </a:p>
        </p:txBody>
      </p:sp>
    </p:spTree>
    <p:extLst>
      <p:ext uri="{BB962C8B-B14F-4D97-AF65-F5344CB8AC3E}">
        <p14:creationId xmlns:p14="http://schemas.microsoft.com/office/powerpoint/2010/main" val="42626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90800" cy="1722512"/>
          </a:xfrm>
        </p:spPr>
        <p:txBody>
          <a:bodyPr/>
          <a:lstStyle/>
          <a:p>
            <a:pPr algn="ctr" fontAlgn="base"/>
            <a:r>
              <a:rPr lang="en-CA" dirty="0"/>
              <a:t>The Inuvialuit Settlement Region Relative to </a:t>
            </a:r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395536" y="2852937"/>
            <a:ext cx="2362200" cy="208823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CA" sz="1400" dirty="0" smtClean="0"/>
              <a:t>The ISR covers </a:t>
            </a:r>
            <a:br>
              <a:rPr lang="en-CA" sz="1400" dirty="0" smtClean="0"/>
            </a:br>
            <a:r>
              <a:rPr lang="en-CA" sz="1400" dirty="0" smtClean="0"/>
              <a:t>906 430 km</a:t>
            </a:r>
            <a:r>
              <a:rPr lang="en-CA" sz="1400" baseline="30000" dirty="0" smtClean="0"/>
              <a:t>2</a:t>
            </a:r>
            <a:endParaRPr lang="en-CA" sz="1400" dirty="0" smtClean="0"/>
          </a:p>
          <a:p>
            <a:pPr fontAlgn="base">
              <a:lnSpc>
                <a:spcPct val="150000"/>
              </a:lnSpc>
            </a:pPr>
            <a:r>
              <a:rPr lang="en-CA" sz="1400" dirty="0" smtClean="0"/>
              <a:t>In 2006, there were 5 756 inhabitants in the ISR; 3 115 were Inuvialuit</a:t>
            </a:r>
            <a:endParaRPr lang="en-CA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186914"/>
            <a:ext cx="5638800" cy="440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3848" y="57394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CA" sz="1000" u="sng" dirty="0">
                <a:hlinkClick r:id="rId3"/>
              </a:rPr>
              <a:t>https://www.neb-one.gc.ca/glbl/nwt-nnvt-mp-eng.html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3973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68760"/>
            <a:ext cx="2362200" cy="990600"/>
          </a:xfrm>
        </p:spPr>
        <p:txBody>
          <a:bodyPr/>
          <a:lstStyle/>
          <a:p>
            <a:pPr algn="ctr"/>
            <a:r>
              <a:rPr lang="en-CA" dirty="0"/>
              <a:t>Private Lands (Class A and B lands) in the </a:t>
            </a:r>
            <a:r>
              <a:rPr lang="en-CA" dirty="0" smtClean="0"/>
              <a:t>ISR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2348881"/>
            <a:ext cx="2362200" cy="3384375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sz="1400" dirty="0" smtClean="0"/>
              <a:t>*</a:t>
            </a:r>
            <a:r>
              <a:rPr lang="en-CA" sz="1400" dirty="0"/>
              <a:t>Class A </a:t>
            </a:r>
            <a:r>
              <a:rPr lang="en-CA" sz="1400" dirty="0" smtClean="0"/>
              <a:t>Land is </a:t>
            </a:r>
            <a:r>
              <a:rPr lang="en-CA" sz="1400" dirty="0"/>
              <a:t>in pink (total of about 13 000 </a:t>
            </a:r>
            <a:r>
              <a:rPr lang="en-CA" sz="1400" dirty="0" smtClean="0"/>
              <a:t>km</a:t>
            </a:r>
            <a:r>
              <a:rPr lang="en-CA" sz="1400" baseline="30000" dirty="0" smtClean="0"/>
              <a:t>2</a:t>
            </a:r>
            <a:r>
              <a:rPr lang="en-CA" sz="1400" dirty="0" smtClean="0"/>
              <a:t>) </a:t>
            </a:r>
            <a:r>
              <a:rPr lang="en-CA" sz="1400" dirty="0"/>
              <a:t>, and Class B </a:t>
            </a:r>
            <a:r>
              <a:rPr lang="en-CA" sz="1400" dirty="0" smtClean="0"/>
              <a:t>Land  </a:t>
            </a:r>
            <a:r>
              <a:rPr lang="en-CA" sz="1400" dirty="0"/>
              <a:t>in </a:t>
            </a:r>
            <a:r>
              <a:rPr lang="en-CA" sz="1400" dirty="0" smtClean="0"/>
              <a:t>yellow (total of about </a:t>
            </a:r>
            <a:r>
              <a:rPr lang="en-CA" sz="1400" dirty="0"/>
              <a:t>77 700 </a:t>
            </a:r>
            <a:r>
              <a:rPr lang="en-CA" sz="1400" dirty="0" smtClean="0"/>
              <a:t>km</a:t>
            </a:r>
            <a:r>
              <a:rPr lang="en-CA" sz="1400" baseline="30000" dirty="0" smtClean="0"/>
              <a:t>2</a:t>
            </a:r>
            <a:r>
              <a:rPr lang="en-CA" sz="1400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en-CA" sz="1400" i="1" dirty="0" smtClean="0"/>
              <a:t>The Inuvialuit Settlement Region is determined by the Inuvialuit Final Agreement and the Western Arctic Claims </a:t>
            </a:r>
            <a:r>
              <a:rPr lang="en-CA" sz="1400" i="1" dirty="0"/>
              <a:t>Settlement </a:t>
            </a:r>
            <a:r>
              <a:rPr lang="en-CA" sz="1400" i="1" dirty="0" smtClean="0"/>
              <a:t>Act, </a:t>
            </a:r>
            <a:r>
              <a:rPr lang="en-CA" sz="1400" i="1" dirty="0"/>
              <a:t>s</a:t>
            </a:r>
            <a:r>
              <a:rPr lang="en-CA" sz="1400" i="1" dirty="0" smtClean="0"/>
              <a:t>igned in 1984.</a:t>
            </a:r>
            <a:endParaRPr lang="en-CA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9486784"/>
            <a:ext cx="2199852" cy="29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60688"/>
            <a:ext cx="5544615" cy="51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4913" y="55948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u="sng" dirty="0" smtClean="0">
                <a:hlinkClick r:id="rId4"/>
              </a:rPr>
              <a:t>http</a:t>
            </a:r>
            <a:r>
              <a:rPr lang="en-CA" sz="1000" u="sng" dirty="0">
                <a:hlinkClick r:id="rId4"/>
              </a:rPr>
              <a:t>://www.inuvialuitland.com/resources/Inuvialuit_Settlement_Region_Map.pdf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2918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1758</TotalTime>
  <Words>952</Words>
  <Application>Microsoft Office PowerPoint</Application>
  <PresentationFormat>On-screen Show (4:3)</PresentationFormat>
  <Paragraphs>220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The Yukon and the Arctic</vt:lpstr>
      <vt:lpstr>The Yukon and the Arctic</vt:lpstr>
      <vt:lpstr>The Arctic Region</vt:lpstr>
      <vt:lpstr>The Beaufort Sea</vt:lpstr>
      <vt:lpstr>The Mackenzie River</vt:lpstr>
      <vt:lpstr>The Yukon North Slope </vt:lpstr>
      <vt:lpstr>The Yukon and the Arctic</vt:lpstr>
      <vt:lpstr>The Inuvialuit Settlement Region Relative to Canada</vt:lpstr>
      <vt:lpstr>Private Lands (Class A and B lands) in the ISR</vt:lpstr>
      <vt:lpstr>Private Lands Separated in Communities </vt:lpstr>
      <vt:lpstr>Diagram of the Co-management System</vt:lpstr>
      <vt:lpstr>Inuvialuit Corporations</vt:lpstr>
      <vt:lpstr>The Yukon and the Arctic</vt:lpstr>
      <vt:lpstr> Maritime Boundaries in the Arctic Ocean</vt:lpstr>
      <vt:lpstr>Disputed Area in Beaufort Sea</vt:lpstr>
      <vt:lpstr>The Yukon and the Arctic</vt:lpstr>
      <vt:lpstr>Band of different ice types in Beaufort Sea in 2014</vt:lpstr>
      <vt:lpstr>The feedback effect</vt:lpstr>
      <vt:lpstr>Some consequences of the meltdown</vt:lpstr>
      <vt:lpstr>The Northwest Passage</vt:lpstr>
      <vt:lpstr>The Yukon and the Arctic</vt:lpstr>
      <vt:lpstr>Wildlife in the Yukon North Slope and Beaufort Sea </vt:lpstr>
      <vt:lpstr>Trends in Polar Bear Subpopulations in June 2015</vt:lpstr>
      <vt:lpstr>Preferential rights for the Inuvialuit in harvesting</vt:lpstr>
      <vt:lpstr>Diagram of the Co-management System</vt:lpstr>
      <vt:lpstr> Maritime Boundaries in the Arctic Ocean</vt:lpstr>
      <vt:lpstr>Trudeau’s and Obama’s promises</vt:lpstr>
      <vt:lpstr>The Yukon and the Arctic</vt:lpstr>
      <vt:lpstr>Oil and gas potential in the Beaufort Sea</vt:lpstr>
      <vt:lpstr>Licences in the Beaufort Sea in 2012</vt:lpstr>
      <vt:lpstr>Trudeau’s and Obama’s promises</vt:lpstr>
      <vt:lpstr>Who owns the Beaufort Sea?</vt:lpstr>
      <vt:lpstr>The Yukon and the Arctic</vt:lpstr>
      <vt:lpstr>Yukon North Slope Withdrawal Zone and Oil and Gas Dispositions Zones</vt:lpstr>
      <vt:lpstr>The Yukon and the Arctic</vt:lpstr>
      <vt:lpstr>Process for developers in the Yukon North Slope Exploration Licences</vt:lpstr>
      <vt:lpstr>Process for developers in the Yukon North Slope Environmental Assessments</vt:lpstr>
      <vt:lpstr>Diagram of the Co-management System</vt:lpstr>
      <vt:lpstr>Process for developers in the Yukon North Slope Production Licences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YCSMembership</dc:creator>
  <cp:lastModifiedBy>Christina Macdonald</cp:lastModifiedBy>
  <cp:revision>82</cp:revision>
  <dcterms:created xsi:type="dcterms:W3CDTF">2016-04-28T19:19:06Z</dcterms:created>
  <dcterms:modified xsi:type="dcterms:W3CDTF">2016-07-20T19:32:39Z</dcterms:modified>
</cp:coreProperties>
</file>